
<file path=[Content_Types].xml><?xml version="1.0" encoding="utf-8"?>
<Types xmlns="http://schemas.openxmlformats.org/package/2006/content-types">
  <Default Extension="png" ContentType="image/png"/>
  <Default Extension="jpeg" ContentType="image/jpeg"/>
  <Default Extension="mov" ContentType="video/unknown"/>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9"/>
  </p:notesMasterIdLst>
  <p:handoutMasterIdLst>
    <p:handoutMasterId r:id="rId70"/>
  </p:handoutMasterIdLst>
  <p:sldIdLst>
    <p:sldId id="256" r:id="rId2"/>
    <p:sldId id="366" r:id="rId3"/>
    <p:sldId id="349" r:id="rId4"/>
    <p:sldId id="350" r:id="rId5"/>
    <p:sldId id="299" r:id="rId6"/>
    <p:sldId id="300" r:id="rId7"/>
    <p:sldId id="301" r:id="rId8"/>
    <p:sldId id="302" r:id="rId9"/>
    <p:sldId id="270" r:id="rId10"/>
    <p:sldId id="303" r:id="rId11"/>
    <p:sldId id="306" r:id="rId12"/>
    <p:sldId id="351" r:id="rId13"/>
    <p:sldId id="352" r:id="rId14"/>
    <p:sldId id="353" r:id="rId15"/>
    <p:sldId id="367" r:id="rId16"/>
    <p:sldId id="272" r:id="rId17"/>
    <p:sldId id="297" r:id="rId18"/>
    <p:sldId id="354" r:id="rId19"/>
    <p:sldId id="355" r:id="rId20"/>
    <p:sldId id="356" r:id="rId21"/>
    <p:sldId id="370" r:id="rId22"/>
    <p:sldId id="358" r:id="rId23"/>
    <p:sldId id="360" r:id="rId24"/>
    <p:sldId id="321" r:id="rId25"/>
    <p:sldId id="325" r:id="rId26"/>
    <p:sldId id="362" r:id="rId27"/>
    <p:sldId id="326" r:id="rId28"/>
    <p:sldId id="363" r:id="rId29"/>
    <p:sldId id="273" r:id="rId30"/>
    <p:sldId id="364" r:id="rId31"/>
    <p:sldId id="320" r:id="rId32"/>
    <p:sldId id="368" r:id="rId33"/>
    <p:sldId id="359" r:id="rId34"/>
    <p:sldId id="369" r:id="rId35"/>
    <p:sldId id="307" r:id="rId36"/>
    <p:sldId id="338" r:id="rId37"/>
    <p:sldId id="339" r:id="rId38"/>
    <p:sldId id="340" r:id="rId39"/>
    <p:sldId id="341" r:id="rId40"/>
    <p:sldId id="344" r:id="rId41"/>
    <p:sldId id="345" r:id="rId42"/>
    <p:sldId id="371" r:id="rId43"/>
    <p:sldId id="372" r:id="rId44"/>
    <p:sldId id="374" r:id="rId45"/>
    <p:sldId id="375" r:id="rId46"/>
    <p:sldId id="373" r:id="rId47"/>
    <p:sldId id="377" r:id="rId48"/>
    <p:sldId id="378" r:id="rId49"/>
    <p:sldId id="376" r:id="rId50"/>
    <p:sldId id="379" r:id="rId51"/>
    <p:sldId id="380" r:id="rId52"/>
    <p:sldId id="381" r:id="rId53"/>
    <p:sldId id="384" r:id="rId54"/>
    <p:sldId id="385" r:id="rId55"/>
    <p:sldId id="389" r:id="rId56"/>
    <p:sldId id="382" r:id="rId57"/>
    <p:sldId id="391" r:id="rId58"/>
    <p:sldId id="392" r:id="rId59"/>
    <p:sldId id="393" r:id="rId60"/>
    <p:sldId id="394" r:id="rId61"/>
    <p:sldId id="398" r:id="rId62"/>
    <p:sldId id="397" r:id="rId63"/>
    <p:sldId id="395" r:id="rId64"/>
    <p:sldId id="396" r:id="rId65"/>
    <p:sldId id="330" r:id="rId66"/>
    <p:sldId id="332" r:id="rId67"/>
    <p:sldId id="399" r:id="rId68"/>
  </p:sldIdLst>
  <p:sldSz cx="9144000" cy="6858000" type="screen4x3"/>
  <p:notesSz cx="7010400" cy="9296400"/>
  <p:defaultTextStyle>
    <a:defPPr>
      <a:defRPr lang="en-US"/>
    </a:defPPr>
    <a:lvl1pPr algn="ctr" rtl="0" eaLnBrk="0" fontAlgn="base" hangingPunct="0">
      <a:spcBef>
        <a:spcPct val="0"/>
      </a:spcBef>
      <a:spcAft>
        <a:spcPct val="0"/>
      </a:spcAft>
      <a:defRPr b="1" kern="1200">
        <a:solidFill>
          <a:schemeClr val="bg1"/>
        </a:solidFill>
        <a:latin typeface="Arial" charset="0"/>
        <a:ea typeface="+mn-ea"/>
        <a:cs typeface="+mn-cs"/>
      </a:defRPr>
    </a:lvl1pPr>
    <a:lvl2pPr marL="457200" algn="ctr" rtl="0" eaLnBrk="0" fontAlgn="base" hangingPunct="0">
      <a:spcBef>
        <a:spcPct val="0"/>
      </a:spcBef>
      <a:spcAft>
        <a:spcPct val="0"/>
      </a:spcAft>
      <a:defRPr b="1" kern="1200">
        <a:solidFill>
          <a:schemeClr val="bg1"/>
        </a:solidFill>
        <a:latin typeface="Arial" charset="0"/>
        <a:ea typeface="+mn-ea"/>
        <a:cs typeface="+mn-cs"/>
      </a:defRPr>
    </a:lvl2pPr>
    <a:lvl3pPr marL="914400" algn="ctr" rtl="0" eaLnBrk="0" fontAlgn="base" hangingPunct="0">
      <a:spcBef>
        <a:spcPct val="0"/>
      </a:spcBef>
      <a:spcAft>
        <a:spcPct val="0"/>
      </a:spcAft>
      <a:defRPr b="1" kern="1200">
        <a:solidFill>
          <a:schemeClr val="bg1"/>
        </a:solidFill>
        <a:latin typeface="Arial" charset="0"/>
        <a:ea typeface="+mn-ea"/>
        <a:cs typeface="+mn-cs"/>
      </a:defRPr>
    </a:lvl3pPr>
    <a:lvl4pPr marL="1371600" algn="ctr" rtl="0" eaLnBrk="0" fontAlgn="base" hangingPunct="0">
      <a:spcBef>
        <a:spcPct val="0"/>
      </a:spcBef>
      <a:spcAft>
        <a:spcPct val="0"/>
      </a:spcAft>
      <a:defRPr b="1" kern="1200">
        <a:solidFill>
          <a:schemeClr val="bg1"/>
        </a:solidFill>
        <a:latin typeface="Arial" charset="0"/>
        <a:ea typeface="+mn-ea"/>
        <a:cs typeface="+mn-cs"/>
      </a:defRPr>
    </a:lvl4pPr>
    <a:lvl5pPr marL="1828800" algn="ctr" rtl="0" eaLnBrk="0" fontAlgn="base" hangingPunct="0">
      <a:spcBef>
        <a:spcPct val="0"/>
      </a:spcBef>
      <a:spcAft>
        <a:spcPct val="0"/>
      </a:spcAft>
      <a:defRPr b="1" kern="1200">
        <a:solidFill>
          <a:schemeClr val="bg1"/>
        </a:solidFill>
        <a:latin typeface="Arial" charset="0"/>
        <a:ea typeface="+mn-ea"/>
        <a:cs typeface="+mn-cs"/>
      </a:defRPr>
    </a:lvl5pPr>
    <a:lvl6pPr marL="2286000" algn="l" defTabSz="457200" rtl="0" eaLnBrk="1" latinLnBrk="0" hangingPunct="1">
      <a:defRPr b="1" kern="1200">
        <a:solidFill>
          <a:schemeClr val="bg1"/>
        </a:solidFill>
        <a:latin typeface="Arial" charset="0"/>
        <a:ea typeface="+mn-ea"/>
        <a:cs typeface="+mn-cs"/>
      </a:defRPr>
    </a:lvl6pPr>
    <a:lvl7pPr marL="2743200" algn="l" defTabSz="457200" rtl="0" eaLnBrk="1" latinLnBrk="0" hangingPunct="1">
      <a:defRPr b="1" kern="1200">
        <a:solidFill>
          <a:schemeClr val="bg1"/>
        </a:solidFill>
        <a:latin typeface="Arial" charset="0"/>
        <a:ea typeface="+mn-ea"/>
        <a:cs typeface="+mn-cs"/>
      </a:defRPr>
    </a:lvl7pPr>
    <a:lvl8pPr marL="3200400" algn="l" defTabSz="457200" rtl="0" eaLnBrk="1" latinLnBrk="0" hangingPunct="1">
      <a:defRPr b="1" kern="1200">
        <a:solidFill>
          <a:schemeClr val="bg1"/>
        </a:solidFill>
        <a:latin typeface="Arial" charset="0"/>
        <a:ea typeface="+mn-ea"/>
        <a:cs typeface="+mn-cs"/>
      </a:defRPr>
    </a:lvl8pPr>
    <a:lvl9pPr marL="3657600" algn="l" defTabSz="457200" rtl="0" eaLnBrk="1" latinLnBrk="0" hangingPunct="1">
      <a:defRPr b="1"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CC"/>
    <a:srgbClr val="006699"/>
    <a:srgbClr val="FFFF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587" autoAdjust="0"/>
  </p:normalViewPr>
  <p:slideViewPr>
    <p:cSldViewPr>
      <p:cViewPr>
        <p:scale>
          <a:sx n="81" d="100"/>
          <a:sy n="81" d="100"/>
        </p:scale>
        <p:origin x="-192" y="3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5" d="100"/>
        <a:sy n="85" d="100"/>
      </p:scale>
      <p:origin x="0" y="6944"/>
    </p:cViewPr>
  </p:sorterViewPr>
  <p:notesViewPr>
    <p:cSldViewPr>
      <p:cViewPr varScale="1">
        <p:scale>
          <a:sx n="79" d="100"/>
          <a:sy n="79" d="100"/>
        </p:scale>
        <p:origin x="-2040" y="-84"/>
      </p:cViewPr>
      <p:guideLst>
        <p:guide orient="horz" pos="3656"/>
        <p:guide pos="145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588" y="0"/>
            <a:ext cx="3040063" cy="412750"/>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l">
              <a:defRPr sz="1400" b="0" i="1">
                <a:solidFill>
                  <a:schemeClr val="tx1"/>
                </a:solidFill>
              </a:defRPr>
            </a:lvl1pPr>
          </a:lstStyle>
          <a:p>
            <a:pPr>
              <a:defRPr/>
            </a:pPr>
            <a:r>
              <a:rPr lang="en-US"/>
              <a:t>Media Advocacy Overview</a:t>
            </a:r>
          </a:p>
          <a:p>
            <a:pPr>
              <a:defRPr/>
            </a:pPr>
            <a:r>
              <a:rPr lang="en-US"/>
              <a:t>January 29, 2008</a:t>
            </a:r>
          </a:p>
        </p:txBody>
      </p:sp>
      <p:sp>
        <p:nvSpPr>
          <p:cNvPr id="3075" name="Rectangle 3"/>
          <p:cNvSpPr>
            <a:spLocks noGrp="1" noChangeArrowheads="1"/>
          </p:cNvSpPr>
          <p:nvPr>
            <p:ph type="dt" sz="quarter" idx="1"/>
          </p:nvPr>
        </p:nvSpPr>
        <p:spPr bwMode="auto">
          <a:xfrm>
            <a:off x="3971925" y="0"/>
            <a:ext cx="3038475" cy="412750"/>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b="0" i="1">
                <a:solidFill>
                  <a:schemeClr val="tx1"/>
                </a:solidFill>
              </a:defRPr>
            </a:lvl1pPr>
          </a:lstStyle>
          <a:p>
            <a:pPr>
              <a:defRPr/>
            </a:pPr>
            <a:endParaRPr lang="en-US"/>
          </a:p>
        </p:txBody>
      </p:sp>
      <p:sp>
        <p:nvSpPr>
          <p:cNvPr id="3076" name="Rectangle 4"/>
          <p:cNvSpPr>
            <a:spLocks noGrp="1" noChangeArrowheads="1"/>
          </p:cNvSpPr>
          <p:nvPr>
            <p:ph type="ftr" sz="quarter" idx="2"/>
          </p:nvPr>
        </p:nvSpPr>
        <p:spPr bwMode="auto">
          <a:xfrm>
            <a:off x="349250" y="8778875"/>
            <a:ext cx="2673350" cy="311150"/>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l">
              <a:defRPr sz="1000" b="0" i="1">
                <a:solidFill>
                  <a:schemeClr val="tx1"/>
                </a:solidFill>
              </a:defRPr>
            </a:lvl1pPr>
          </a:lstStyle>
          <a:p>
            <a:pPr>
              <a:defRPr/>
            </a:pPr>
            <a:r>
              <a:rPr lang="en-US"/>
              <a:t> Adapted from materials developed by The Marin Institute and Berkeley Media Studies Group.</a:t>
            </a:r>
          </a:p>
        </p:txBody>
      </p:sp>
      <p:sp>
        <p:nvSpPr>
          <p:cNvPr id="3077" name="Rectangle 5"/>
          <p:cNvSpPr>
            <a:spLocks noGrp="1" noChangeArrowheads="1"/>
          </p:cNvSpPr>
          <p:nvPr>
            <p:ph type="sldNum" sz="quarter" idx="3"/>
          </p:nvPr>
        </p:nvSpPr>
        <p:spPr bwMode="auto">
          <a:xfrm>
            <a:off x="3971925" y="8778875"/>
            <a:ext cx="3038475" cy="5175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b="0" i="1">
                <a:solidFill>
                  <a:schemeClr val="tx1"/>
                </a:solidFill>
              </a:defRPr>
            </a:lvl1pPr>
          </a:lstStyle>
          <a:p>
            <a:pPr>
              <a:defRPr/>
            </a:pPr>
            <a:fld id="{45DBDCA6-2C18-7649-BE4B-B24CCF27B402}" type="slidenum">
              <a:rPr lang="en-US"/>
              <a:pPr>
                <a:defRPr/>
              </a:pPr>
              <a:t>‹#›</a:t>
            </a:fld>
            <a:endParaRPr lang="en-US"/>
          </a:p>
        </p:txBody>
      </p:sp>
    </p:spTree>
    <p:extLst>
      <p:ext uri="{BB962C8B-B14F-4D97-AF65-F5344CB8AC3E}">
        <p14:creationId xmlns:p14="http://schemas.microsoft.com/office/powerpoint/2010/main" val="18427245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1588" y="0"/>
            <a:ext cx="3040063" cy="412750"/>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l" defTabSz="762000">
              <a:defRPr sz="1000" b="0" i="1">
                <a:solidFill>
                  <a:schemeClr val="tx1"/>
                </a:solidFill>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971925" y="0"/>
            <a:ext cx="3038475" cy="412750"/>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defTabSz="762000">
              <a:defRPr sz="1000" b="0" i="1">
                <a:solidFill>
                  <a:schemeClr val="tx1"/>
                </a:solidFill>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1588" y="8778875"/>
            <a:ext cx="3040063" cy="5175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l" defTabSz="762000">
              <a:defRPr sz="1000" b="0" i="1">
                <a:solidFill>
                  <a:schemeClr val="tx1"/>
                </a:solidFill>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971925" y="8778875"/>
            <a:ext cx="3038475" cy="5175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defTabSz="762000">
              <a:defRPr sz="1000" b="0" i="1">
                <a:solidFill>
                  <a:schemeClr val="tx1"/>
                </a:solidFill>
                <a:latin typeface="Times New Roman" charset="0"/>
              </a:defRPr>
            </a:lvl1pPr>
          </a:lstStyle>
          <a:p>
            <a:pPr>
              <a:defRPr/>
            </a:pPr>
            <a:fld id="{C8643D12-170B-DB45-BB10-B6016D45EE6A}" type="slidenum">
              <a:rPr lang="en-US"/>
              <a:pPr>
                <a:defRPr/>
              </a:pPr>
              <a:t>‹#›</a:t>
            </a:fld>
            <a:endParaRPr lang="en-US"/>
          </a:p>
        </p:txBody>
      </p:sp>
      <p:sp>
        <p:nvSpPr>
          <p:cNvPr id="2054" name="Rectangle 6"/>
          <p:cNvSpPr>
            <a:spLocks noChangeArrowheads="1"/>
          </p:cNvSpPr>
          <p:nvPr/>
        </p:nvSpPr>
        <p:spPr bwMode="auto">
          <a:xfrm>
            <a:off x="3125788" y="8840788"/>
            <a:ext cx="757237" cy="254000"/>
          </a:xfrm>
          <a:prstGeom prst="rect">
            <a:avLst/>
          </a:prstGeom>
          <a:noFill/>
          <a:ln w="9525">
            <a:noFill/>
            <a:miter lim="800000"/>
            <a:headEnd/>
            <a:tailEnd/>
          </a:ln>
          <a:effectLst/>
        </p:spPr>
        <p:txBody>
          <a:bodyPr wrap="none" lIns="87312" tIns="44450" rIns="87312" bIns="44450">
            <a:prstTxWarp prst="textNoShape">
              <a:avLst/>
            </a:prstTxWarp>
            <a:spAutoFit/>
          </a:bodyPr>
          <a:lstStyle/>
          <a:p>
            <a:pPr defTabSz="868363">
              <a:lnSpc>
                <a:spcPct val="90000"/>
              </a:lnSpc>
              <a:defRPr/>
            </a:pPr>
            <a:r>
              <a:rPr lang="en-US" sz="1200" b="0">
                <a:solidFill>
                  <a:schemeClr val="tx1"/>
                </a:solidFill>
              </a:rPr>
              <a:t>Page </a:t>
            </a:r>
            <a:fld id="{213B84A4-F1EC-BC4F-9AB3-2826A3A16291}" type="slidenum">
              <a:rPr lang="en-US" sz="1200" b="0">
                <a:solidFill>
                  <a:schemeClr val="tx1"/>
                </a:solidFill>
              </a:rPr>
              <a:pPr defTabSz="868363">
                <a:lnSpc>
                  <a:spcPct val="90000"/>
                </a:lnSpc>
                <a:defRPr/>
              </a:pPr>
              <a:t>‹#›</a:t>
            </a:fld>
            <a:endParaRPr lang="en-US" sz="1200" b="0">
              <a:solidFill>
                <a:schemeClr val="tx1"/>
              </a:solidFill>
            </a:endParaRPr>
          </a:p>
        </p:txBody>
      </p:sp>
      <p:sp>
        <p:nvSpPr>
          <p:cNvPr id="14343" name="Rectangle 7"/>
          <p:cNvSpPr>
            <a:spLocks noGrp="1" noRot="1" noChangeAspect="1" noChangeArrowheads="1" noTextEdit="1"/>
          </p:cNvSpPr>
          <p:nvPr>
            <p:ph type="sldImg" idx="2"/>
          </p:nvPr>
        </p:nvSpPr>
        <p:spPr bwMode="auto">
          <a:xfrm>
            <a:off x="1905000" y="1225550"/>
            <a:ext cx="3200400" cy="2432050"/>
          </a:xfrm>
          <a:prstGeom prst="rect">
            <a:avLst/>
          </a:prstGeom>
          <a:noFill/>
          <a:ln w="12700">
            <a:solidFill>
              <a:schemeClr val="tx1"/>
            </a:solidFill>
            <a:miter lim="800000"/>
            <a:headEnd/>
            <a:tailEnd/>
          </a:ln>
        </p:spPr>
      </p:sp>
      <p:sp>
        <p:nvSpPr>
          <p:cNvPr id="2056" name="Rectangle 8"/>
          <p:cNvSpPr>
            <a:spLocks noGrp="1" noChangeArrowheads="1"/>
          </p:cNvSpPr>
          <p:nvPr>
            <p:ph type="body" sz="quarter" idx="3"/>
          </p:nvPr>
        </p:nvSpPr>
        <p:spPr bwMode="auto">
          <a:xfrm>
            <a:off x="936625" y="4416425"/>
            <a:ext cx="5135563" cy="4183063"/>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3604462275"/>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lnSpc>
        <a:spcPct val="90000"/>
      </a:lnSpc>
      <a:spcBef>
        <a:spcPct val="4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lnSpc>
        <a:spcPct val="90000"/>
      </a:lnSpc>
      <a:spcBef>
        <a:spcPct val="4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lnSpc>
        <a:spcPct val="90000"/>
      </a:lnSpc>
      <a:spcBef>
        <a:spcPct val="4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lnSpc>
        <a:spcPct val="90000"/>
      </a:lnSpc>
      <a:spcBef>
        <a:spcPct val="40000"/>
      </a:spcBef>
      <a:spcAft>
        <a:spcPct val="0"/>
      </a:spcAft>
      <a:defRPr sz="12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sldNum" sz="quarter" idx="5"/>
          </p:nvPr>
        </p:nvSpPr>
        <p:spPr>
          <a:noFill/>
        </p:spPr>
        <p:txBody>
          <a:bodyPr/>
          <a:lstStyle/>
          <a:p>
            <a:fld id="{629D0AD9-19A1-BD45-B3A7-ADDAA100FF18}" type="slidenum">
              <a:rPr lang="en-US"/>
              <a:pPr/>
              <a:t>1</a:t>
            </a:fld>
            <a:endParaRPr lang="en-US"/>
          </a:p>
        </p:txBody>
      </p:sp>
      <p:sp>
        <p:nvSpPr>
          <p:cNvPr id="16387" name="Rectangle 2"/>
          <p:cNvSpPr>
            <a:spLocks noGrp="1" noChangeArrowheads="1"/>
          </p:cNvSpPr>
          <p:nvPr>
            <p:ph type="body" idx="1"/>
          </p:nvPr>
        </p:nvSpPr>
        <p:spPr>
          <a:xfrm>
            <a:off x="2044700" y="206375"/>
            <a:ext cx="4498975" cy="7980363"/>
          </a:xfrm>
          <a:noFill/>
          <a:ln/>
        </p:spPr>
        <p:txBody>
          <a:bodyPr/>
          <a:lstStyle/>
          <a:p>
            <a:pPr eaLnBrk="1" hangingPunct="1"/>
            <a:r>
              <a:rPr lang="en-US" sz="1600"/>
              <a:t>Challenge - media frames issues episodically - Iyengar research - what this means is cause and solution lie at individual level - this may do more harm to resolving health problems than good</a:t>
            </a:r>
          </a:p>
          <a:p>
            <a:pPr eaLnBrk="1" hangingPunct="1"/>
            <a:r>
              <a:rPr lang="en-US" sz="1600"/>
              <a:t>Opportunity - cutbacks in media, in tv esp but also newspapers - mean there are even more openings now for outsiders to contribute story elements (poss. use Gerbner quote here?)</a:t>
            </a:r>
          </a:p>
          <a:p>
            <a:pPr eaLnBrk="1" hangingPunct="1"/>
            <a:r>
              <a:rPr lang="en-US" sz="1600"/>
              <a:t>Promise - experience in alcohol and tobacco shows it is working.  Communities of all kinds - urban, rural, white, racial/ethnic, etc. - are taking this approach and these skills, and using them to make change.  It can be done, and I would argue it must be done if we are to improve the health of the nation.</a:t>
            </a:r>
          </a:p>
          <a:p>
            <a:pPr eaLnBrk="1" hangingPunct="1"/>
            <a:endParaRPr lang="en-US" sz="1600"/>
          </a:p>
        </p:txBody>
      </p:sp>
      <p:sp>
        <p:nvSpPr>
          <p:cNvPr id="16388" name="Rectangle 3"/>
          <p:cNvSpPr>
            <a:spLocks noGrp="1" noRot="1" noChangeAspect="1" noChangeArrowheads="1" noTextEdit="1"/>
          </p:cNvSpPr>
          <p:nvPr>
            <p:ph type="sldImg"/>
          </p:nvPr>
        </p:nvSpPr>
        <p:spPr>
          <a:xfrm>
            <a:off x="-1501775" y="84138"/>
            <a:ext cx="5110163" cy="3832225"/>
          </a:xfrm>
          <a:ln cap="flat"/>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a:ln/>
        </p:spPr>
      </p:sp>
      <p:sp>
        <p:nvSpPr>
          <p:cNvPr id="1843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p>
        </p:txBody>
      </p:sp>
      <p:sp>
        <p:nvSpPr>
          <p:cNvPr id="1843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773113">
              <a:defRPr sz="2400" b="1">
                <a:solidFill>
                  <a:schemeClr val="bg1"/>
                </a:solidFill>
                <a:latin typeface="Arial" charset="0"/>
                <a:ea typeface="ＭＳ Ｐゴシック" charset="0"/>
                <a:cs typeface="ＭＳ Ｐゴシック" charset="0"/>
              </a:defRPr>
            </a:lvl1pPr>
            <a:lvl2pPr marL="742950" indent="-285750" defTabSz="773113">
              <a:defRPr sz="2400" b="1">
                <a:solidFill>
                  <a:schemeClr val="bg1"/>
                </a:solidFill>
                <a:latin typeface="Arial" charset="0"/>
                <a:ea typeface="ＭＳ Ｐゴシック" charset="0"/>
              </a:defRPr>
            </a:lvl2pPr>
            <a:lvl3pPr marL="1143000" indent="-228600" defTabSz="773113">
              <a:defRPr sz="2400" b="1">
                <a:solidFill>
                  <a:schemeClr val="bg1"/>
                </a:solidFill>
                <a:latin typeface="Arial" charset="0"/>
                <a:ea typeface="ＭＳ Ｐゴシック" charset="0"/>
              </a:defRPr>
            </a:lvl3pPr>
            <a:lvl4pPr marL="1600200" indent="-228600" defTabSz="773113">
              <a:defRPr sz="2400" b="1">
                <a:solidFill>
                  <a:schemeClr val="bg1"/>
                </a:solidFill>
                <a:latin typeface="Arial" charset="0"/>
                <a:ea typeface="ＭＳ Ｐゴシック" charset="0"/>
              </a:defRPr>
            </a:lvl4pPr>
            <a:lvl5pPr marL="2057400" indent="-228600" defTabSz="773113">
              <a:defRPr sz="2400" b="1">
                <a:solidFill>
                  <a:schemeClr val="bg1"/>
                </a:solidFill>
                <a:latin typeface="Arial" charset="0"/>
                <a:ea typeface="ＭＳ Ｐゴシック" charset="0"/>
              </a:defRPr>
            </a:lvl5pPr>
            <a:lvl6pPr marL="2514600" indent="-228600" algn="ctr" defTabSz="773113" eaLnBrk="0" fontAlgn="base" hangingPunct="0">
              <a:spcBef>
                <a:spcPct val="0"/>
              </a:spcBef>
              <a:spcAft>
                <a:spcPct val="0"/>
              </a:spcAft>
              <a:defRPr sz="2400" b="1">
                <a:solidFill>
                  <a:schemeClr val="bg1"/>
                </a:solidFill>
                <a:latin typeface="Arial" charset="0"/>
                <a:ea typeface="ＭＳ Ｐゴシック" charset="0"/>
              </a:defRPr>
            </a:lvl6pPr>
            <a:lvl7pPr marL="2971800" indent="-228600" algn="ctr" defTabSz="773113" eaLnBrk="0" fontAlgn="base" hangingPunct="0">
              <a:spcBef>
                <a:spcPct val="0"/>
              </a:spcBef>
              <a:spcAft>
                <a:spcPct val="0"/>
              </a:spcAft>
              <a:defRPr sz="2400" b="1">
                <a:solidFill>
                  <a:schemeClr val="bg1"/>
                </a:solidFill>
                <a:latin typeface="Arial" charset="0"/>
                <a:ea typeface="ＭＳ Ｐゴシック" charset="0"/>
              </a:defRPr>
            </a:lvl7pPr>
            <a:lvl8pPr marL="3429000" indent="-228600" algn="ctr" defTabSz="773113" eaLnBrk="0" fontAlgn="base" hangingPunct="0">
              <a:spcBef>
                <a:spcPct val="0"/>
              </a:spcBef>
              <a:spcAft>
                <a:spcPct val="0"/>
              </a:spcAft>
              <a:defRPr sz="2400" b="1">
                <a:solidFill>
                  <a:schemeClr val="bg1"/>
                </a:solidFill>
                <a:latin typeface="Arial" charset="0"/>
                <a:ea typeface="ＭＳ Ｐゴシック" charset="0"/>
              </a:defRPr>
            </a:lvl8pPr>
            <a:lvl9pPr marL="3886200" indent="-228600" algn="ctr" defTabSz="773113" eaLnBrk="0" fontAlgn="base" hangingPunct="0">
              <a:spcBef>
                <a:spcPct val="0"/>
              </a:spcBef>
              <a:spcAft>
                <a:spcPct val="0"/>
              </a:spcAft>
              <a:defRPr sz="2400" b="1">
                <a:solidFill>
                  <a:schemeClr val="bg1"/>
                </a:solidFill>
                <a:latin typeface="Arial" charset="0"/>
                <a:ea typeface="ＭＳ Ｐゴシック" charset="0"/>
              </a:defRPr>
            </a:lvl9pPr>
          </a:lstStyle>
          <a:p>
            <a:fld id="{99BC2CB3-4D55-3648-8BD7-765A52FE6ADD}" type="slidenum">
              <a:rPr lang="en-US" sz="1000" b="0">
                <a:solidFill>
                  <a:schemeClr val="tx1"/>
                </a:solidFill>
              </a:rPr>
              <a:pPr/>
              <a:t>13</a:t>
            </a:fld>
            <a:endParaRPr lang="en-US" sz="1000" b="0">
              <a:solidFill>
                <a:schemeClr val="tx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a:ln/>
        </p:spPr>
      </p:sp>
      <p:sp>
        <p:nvSpPr>
          <p:cNvPr id="5939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p>
        </p:txBody>
      </p:sp>
      <p:sp>
        <p:nvSpPr>
          <p:cNvPr id="5939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773113">
              <a:defRPr sz="2400" b="1">
                <a:solidFill>
                  <a:schemeClr val="bg1"/>
                </a:solidFill>
                <a:latin typeface="Arial" charset="0"/>
                <a:ea typeface="ＭＳ Ｐゴシック" charset="0"/>
                <a:cs typeface="ＭＳ Ｐゴシック" charset="0"/>
              </a:defRPr>
            </a:lvl1pPr>
            <a:lvl2pPr marL="742950" indent="-285750" defTabSz="773113">
              <a:defRPr sz="2400" b="1">
                <a:solidFill>
                  <a:schemeClr val="bg1"/>
                </a:solidFill>
                <a:latin typeface="Arial" charset="0"/>
                <a:ea typeface="ＭＳ Ｐゴシック" charset="0"/>
              </a:defRPr>
            </a:lvl2pPr>
            <a:lvl3pPr marL="1143000" indent="-228600" defTabSz="773113">
              <a:defRPr sz="2400" b="1">
                <a:solidFill>
                  <a:schemeClr val="bg1"/>
                </a:solidFill>
                <a:latin typeface="Arial" charset="0"/>
                <a:ea typeface="ＭＳ Ｐゴシック" charset="0"/>
              </a:defRPr>
            </a:lvl3pPr>
            <a:lvl4pPr marL="1600200" indent="-228600" defTabSz="773113">
              <a:defRPr sz="2400" b="1">
                <a:solidFill>
                  <a:schemeClr val="bg1"/>
                </a:solidFill>
                <a:latin typeface="Arial" charset="0"/>
                <a:ea typeface="ＭＳ Ｐゴシック" charset="0"/>
              </a:defRPr>
            </a:lvl4pPr>
            <a:lvl5pPr marL="2057400" indent="-228600" defTabSz="773113">
              <a:defRPr sz="2400" b="1">
                <a:solidFill>
                  <a:schemeClr val="bg1"/>
                </a:solidFill>
                <a:latin typeface="Arial" charset="0"/>
                <a:ea typeface="ＭＳ Ｐゴシック" charset="0"/>
              </a:defRPr>
            </a:lvl5pPr>
            <a:lvl6pPr marL="2514600" indent="-228600" algn="ctr" defTabSz="773113" eaLnBrk="0" fontAlgn="base" hangingPunct="0">
              <a:spcBef>
                <a:spcPct val="0"/>
              </a:spcBef>
              <a:spcAft>
                <a:spcPct val="0"/>
              </a:spcAft>
              <a:defRPr sz="2400" b="1">
                <a:solidFill>
                  <a:schemeClr val="bg1"/>
                </a:solidFill>
                <a:latin typeface="Arial" charset="0"/>
                <a:ea typeface="ＭＳ Ｐゴシック" charset="0"/>
              </a:defRPr>
            </a:lvl6pPr>
            <a:lvl7pPr marL="2971800" indent="-228600" algn="ctr" defTabSz="773113" eaLnBrk="0" fontAlgn="base" hangingPunct="0">
              <a:spcBef>
                <a:spcPct val="0"/>
              </a:spcBef>
              <a:spcAft>
                <a:spcPct val="0"/>
              </a:spcAft>
              <a:defRPr sz="2400" b="1">
                <a:solidFill>
                  <a:schemeClr val="bg1"/>
                </a:solidFill>
                <a:latin typeface="Arial" charset="0"/>
                <a:ea typeface="ＭＳ Ｐゴシック" charset="0"/>
              </a:defRPr>
            </a:lvl7pPr>
            <a:lvl8pPr marL="3429000" indent="-228600" algn="ctr" defTabSz="773113" eaLnBrk="0" fontAlgn="base" hangingPunct="0">
              <a:spcBef>
                <a:spcPct val="0"/>
              </a:spcBef>
              <a:spcAft>
                <a:spcPct val="0"/>
              </a:spcAft>
              <a:defRPr sz="2400" b="1">
                <a:solidFill>
                  <a:schemeClr val="bg1"/>
                </a:solidFill>
                <a:latin typeface="Arial" charset="0"/>
                <a:ea typeface="ＭＳ Ｐゴシック" charset="0"/>
              </a:defRPr>
            </a:lvl8pPr>
            <a:lvl9pPr marL="3886200" indent="-228600" algn="ctr" defTabSz="773113" eaLnBrk="0" fontAlgn="base" hangingPunct="0">
              <a:spcBef>
                <a:spcPct val="0"/>
              </a:spcBef>
              <a:spcAft>
                <a:spcPct val="0"/>
              </a:spcAft>
              <a:defRPr sz="2400" b="1">
                <a:solidFill>
                  <a:schemeClr val="bg1"/>
                </a:solidFill>
                <a:latin typeface="Arial" charset="0"/>
                <a:ea typeface="ＭＳ Ｐゴシック" charset="0"/>
              </a:defRPr>
            </a:lvl9pPr>
          </a:lstStyle>
          <a:p>
            <a:fld id="{7238C5E1-F171-3C42-AFD2-886B263EEFBA}" type="slidenum">
              <a:rPr lang="en-US" sz="1000" b="0">
                <a:solidFill>
                  <a:schemeClr val="tx1"/>
                </a:solidFill>
                <a:latin typeface="Times New Roman" charset="0"/>
              </a:rPr>
              <a:pPr/>
              <a:t>14</a:t>
            </a:fld>
            <a:endParaRPr lang="en-US" sz="1000" b="0">
              <a:solidFill>
                <a:schemeClr val="tx1"/>
              </a:solidFill>
              <a:latin typeface="Times New Roman"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5"/>
          <p:cNvSpPr>
            <a:spLocks noGrp="1" noChangeArrowheads="1"/>
          </p:cNvSpPr>
          <p:nvPr>
            <p:ph type="sldNum" sz="quarter" idx="5"/>
          </p:nvPr>
        </p:nvSpPr>
        <p:spPr>
          <a:noFill/>
        </p:spPr>
        <p:txBody>
          <a:bodyPr/>
          <a:lstStyle/>
          <a:p>
            <a:fld id="{C31B9CFA-B814-304D-B1FC-E5522BEF6B6C}" type="slidenum">
              <a:rPr lang="en-US"/>
              <a:pPr/>
              <a:t>16</a:t>
            </a:fld>
            <a:endParaRPr lang="en-US"/>
          </a:p>
        </p:txBody>
      </p:sp>
      <p:sp>
        <p:nvSpPr>
          <p:cNvPr id="32771" name="Rectangle 2"/>
          <p:cNvSpPr>
            <a:spLocks noGrp="1" noChangeArrowheads="1"/>
          </p:cNvSpPr>
          <p:nvPr>
            <p:ph type="body" idx="1"/>
          </p:nvPr>
        </p:nvSpPr>
        <p:spPr>
          <a:xfrm>
            <a:off x="2163763" y="517525"/>
            <a:ext cx="4556125" cy="6842125"/>
          </a:xfrm>
          <a:noFill/>
          <a:ln/>
        </p:spPr>
        <p:txBody>
          <a:bodyPr/>
          <a:lstStyle/>
          <a:p>
            <a:pPr eaLnBrk="1" hangingPunct="1"/>
            <a:r>
              <a:rPr lang="en-US" sz="1600"/>
              <a:t>Now  that we had done our framing, had to get in touch with media,  pitch the story.  </a:t>
            </a:r>
          </a:p>
          <a:p>
            <a:pPr eaLnBrk="1" hangingPunct="1"/>
            <a:r>
              <a:rPr lang="en-US" sz="1600"/>
              <a:t>developing relationships - hired Rene, “borrowed” his contacts and credibility</a:t>
            </a:r>
          </a:p>
          <a:p>
            <a:pPr eaLnBrk="1" hangingPunct="1"/>
            <a:r>
              <a:rPr lang="en-US" sz="1600"/>
              <a:t>creating news - at first relied on Koop to do that, then in consultation with other sites, decided at last minute (week before) to do a local press conference</a:t>
            </a:r>
          </a:p>
          <a:p>
            <a:pPr eaLnBrk="1" hangingPunct="1"/>
            <a:r>
              <a:rPr lang="en-US" sz="1600"/>
              <a:t>using breaking news - again, piggybacking on Koop - also, cyanide in Chilean grapes story a good example</a:t>
            </a:r>
          </a:p>
          <a:p>
            <a:pPr eaLnBrk="1" hangingPunct="1"/>
            <a:r>
              <a:rPr lang="en-US" sz="1600"/>
              <a:t>paid advertising - not used in this campaign - Canadians have used very effectively on smoking - also Wm. Bennett story in US - paid media to generate “earned media”</a:t>
            </a:r>
          </a:p>
        </p:txBody>
      </p:sp>
      <p:sp>
        <p:nvSpPr>
          <p:cNvPr id="32772" name="Rectangle 3"/>
          <p:cNvSpPr>
            <a:spLocks noGrp="1" noRot="1" noChangeAspect="1" noChangeArrowheads="1" noTextEdit="1"/>
          </p:cNvSpPr>
          <p:nvPr>
            <p:ph type="sldImg"/>
          </p:nvPr>
        </p:nvSpPr>
        <p:spPr>
          <a:xfrm>
            <a:off x="-1874838" y="182563"/>
            <a:ext cx="5940426" cy="4456112"/>
          </a:xfrm>
          <a:ln cap="flat"/>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5"/>
          <p:cNvSpPr>
            <a:spLocks noGrp="1" noChangeArrowheads="1"/>
          </p:cNvSpPr>
          <p:nvPr>
            <p:ph type="sldNum" sz="quarter" idx="5"/>
          </p:nvPr>
        </p:nvSpPr>
        <p:spPr>
          <a:noFill/>
        </p:spPr>
        <p:txBody>
          <a:bodyPr/>
          <a:lstStyle/>
          <a:p>
            <a:fld id="{5D170DFD-2ED3-B64F-98B4-711AC6E63A2A}" type="slidenum">
              <a:rPr lang="en-US"/>
              <a:pPr/>
              <a:t>17</a:t>
            </a:fld>
            <a:endParaRPr lang="en-US"/>
          </a:p>
        </p:txBody>
      </p:sp>
      <p:sp>
        <p:nvSpPr>
          <p:cNvPr id="34819" name="Rectangle 2"/>
          <p:cNvSpPr>
            <a:spLocks noGrp="1" noRot="1" noChangeAspect="1" noChangeArrowheads="1" noTextEdit="1"/>
          </p:cNvSpPr>
          <p:nvPr>
            <p:ph type="sldImg"/>
          </p:nvPr>
        </p:nvSpPr>
        <p:spPr>
          <a:xfrm>
            <a:off x="1884363" y="1225550"/>
            <a:ext cx="3241675" cy="2432050"/>
          </a:xfrm>
          <a:ln/>
        </p:spPr>
      </p:sp>
      <p:sp>
        <p:nvSpPr>
          <p:cNvPr id="34820"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57066" indent="-291179">
              <a:defRPr sz="2400">
                <a:solidFill>
                  <a:schemeClr val="tx1"/>
                </a:solidFill>
                <a:latin typeface="Arial" charset="0"/>
                <a:ea typeface="ＭＳ Ｐゴシック" charset="0"/>
              </a:defRPr>
            </a:lvl2pPr>
            <a:lvl3pPr marL="1164717" indent="-232943">
              <a:defRPr sz="2400">
                <a:solidFill>
                  <a:schemeClr val="tx1"/>
                </a:solidFill>
                <a:latin typeface="Arial" charset="0"/>
                <a:ea typeface="ＭＳ Ｐゴシック" charset="0"/>
              </a:defRPr>
            </a:lvl3pPr>
            <a:lvl4pPr marL="1630604" indent="-232943">
              <a:defRPr sz="2400">
                <a:solidFill>
                  <a:schemeClr val="tx1"/>
                </a:solidFill>
                <a:latin typeface="Arial" charset="0"/>
                <a:ea typeface="ＭＳ Ｐゴシック" charset="0"/>
              </a:defRPr>
            </a:lvl4pPr>
            <a:lvl5pPr marL="2096491" indent="-232943">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fld id="{D7FD561D-BDEE-3444-A54E-FBABB215CBEA}" type="slidenum">
              <a:rPr lang="en-US" sz="1200"/>
              <a:pPr/>
              <a:t>18</a:t>
            </a:fld>
            <a:endParaRPr lang="en-US" sz="1200"/>
          </a:p>
        </p:txBody>
      </p:sp>
      <p:sp>
        <p:nvSpPr>
          <p:cNvPr id="35842" name="Rectangle 2"/>
          <p:cNvSpPr>
            <a:spLocks noGrp="1" noChangeArrowheads="1"/>
          </p:cNvSpPr>
          <p:nvPr>
            <p:ph type="body" idx="1"/>
          </p:nvPr>
        </p:nvSpPr>
        <p:spPr>
          <a:xfrm>
            <a:off x="2208601" y="905431"/>
            <a:ext cx="4556760" cy="839096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sz="1600"/>
          </a:p>
        </p:txBody>
      </p:sp>
      <p:sp>
        <p:nvSpPr>
          <p:cNvPr id="35843" name="Rectangle 3"/>
          <p:cNvSpPr>
            <a:spLocks noGrp="1" noRot="1" noChangeAspect="1" noChangeArrowheads="1" noTextEdit="1"/>
          </p:cNvSpPr>
          <p:nvPr>
            <p:ph type="sldImg"/>
          </p:nvPr>
        </p:nvSpPr>
        <p:spPr>
          <a:xfrm>
            <a:off x="-1576388" y="84138"/>
            <a:ext cx="5522913" cy="4141787"/>
          </a:xfrm>
          <a:ln cap="flat"/>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57066" indent="-291179">
              <a:defRPr sz="2400">
                <a:solidFill>
                  <a:schemeClr val="tx1"/>
                </a:solidFill>
                <a:latin typeface="Arial" charset="0"/>
                <a:ea typeface="ＭＳ Ｐゴシック" charset="0"/>
              </a:defRPr>
            </a:lvl2pPr>
            <a:lvl3pPr marL="1164717" indent="-232943">
              <a:defRPr sz="2400">
                <a:solidFill>
                  <a:schemeClr val="tx1"/>
                </a:solidFill>
                <a:latin typeface="Arial" charset="0"/>
                <a:ea typeface="ＭＳ Ｐゴシック" charset="0"/>
              </a:defRPr>
            </a:lvl3pPr>
            <a:lvl4pPr marL="1630604" indent="-232943">
              <a:defRPr sz="2400">
                <a:solidFill>
                  <a:schemeClr val="tx1"/>
                </a:solidFill>
                <a:latin typeface="Arial" charset="0"/>
                <a:ea typeface="ＭＳ Ｐゴシック" charset="0"/>
              </a:defRPr>
            </a:lvl4pPr>
            <a:lvl5pPr marL="2096491" indent="-232943">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fld id="{A33867DC-2438-0A42-BDCA-6A2B894A28AD}" type="slidenum">
              <a:rPr lang="en-US" sz="1200"/>
              <a:pPr/>
              <a:t>19</a:t>
            </a:fld>
            <a:endParaRPr lang="en-US" sz="1200"/>
          </a:p>
        </p:txBody>
      </p:sp>
      <p:sp>
        <p:nvSpPr>
          <p:cNvPr id="37890" name="Rectangle 2"/>
          <p:cNvSpPr>
            <a:spLocks noGrp="1" noChangeArrowheads="1"/>
          </p:cNvSpPr>
          <p:nvPr>
            <p:ph type="body" idx="1"/>
          </p:nvPr>
        </p:nvSpPr>
        <p:spPr>
          <a:xfrm>
            <a:off x="2208601" y="905431"/>
            <a:ext cx="4556760" cy="839096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sz="1600"/>
          </a:p>
        </p:txBody>
      </p:sp>
      <p:sp>
        <p:nvSpPr>
          <p:cNvPr id="37891" name="Rectangle 3"/>
          <p:cNvSpPr>
            <a:spLocks noGrp="1" noRot="1" noChangeAspect="1" noChangeArrowheads="1" noTextEdit="1"/>
          </p:cNvSpPr>
          <p:nvPr>
            <p:ph type="sldImg"/>
          </p:nvPr>
        </p:nvSpPr>
        <p:spPr>
          <a:xfrm>
            <a:off x="-1576388" y="84138"/>
            <a:ext cx="5522913" cy="4141787"/>
          </a:xfrm>
          <a:ln cap="flat"/>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57066" indent="-291179">
              <a:defRPr sz="2400">
                <a:solidFill>
                  <a:schemeClr val="tx1"/>
                </a:solidFill>
                <a:latin typeface="Arial" charset="0"/>
                <a:ea typeface="ＭＳ Ｐゴシック" charset="0"/>
              </a:defRPr>
            </a:lvl2pPr>
            <a:lvl3pPr marL="1164717" indent="-232943">
              <a:defRPr sz="2400">
                <a:solidFill>
                  <a:schemeClr val="tx1"/>
                </a:solidFill>
                <a:latin typeface="Arial" charset="0"/>
                <a:ea typeface="ＭＳ Ｐゴシック" charset="0"/>
              </a:defRPr>
            </a:lvl3pPr>
            <a:lvl4pPr marL="1630604" indent="-232943">
              <a:defRPr sz="2400">
                <a:solidFill>
                  <a:schemeClr val="tx1"/>
                </a:solidFill>
                <a:latin typeface="Arial" charset="0"/>
                <a:ea typeface="ＭＳ Ｐゴシック" charset="0"/>
              </a:defRPr>
            </a:lvl4pPr>
            <a:lvl5pPr marL="2096491" indent="-232943">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fld id="{7A0147AF-5835-DA4D-8F1C-425FD07AEFBB}" type="slidenum">
              <a:rPr lang="en-US" sz="1200"/>
              <a:pPr/>
              <a:t>20</a:t>
            </a:fld>
            <a:endParaRPr lang="en-US" sz="1200"/>
          </a:p>
        </p:txBody>
      </p:sp>
      <p:sp>
        <p:nvSpPr>
          <p:cNvPr id="39938" name="Rectangle 2"/>
          <p:cNvSpPr>
            <a:spLocks noGrp="1" noChangeArrowheads="1"/>
          </p:cNvSpPr>
          <p:nvPr>
            <p:ph type="body" idx="1"/>
          </p:nvPr>
        </p:nvSpPr>
        <p:spPr>
          <a:xfrm>
            <a:off x="2208601" y="905431"/>
            <a:ext cx="4556760" cy="839096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sz="1600"/>
          </a:p>
        </p:txBody>
      </p:sp>
      <p:sp>
        <p:nvSpPr>
          <p:cNvPr id="39939" name="Rectangle 3"/>
          <p:cNvSpPr>
            <a:spLocks noGrp="1" noRot="1" noChangeAspect="1" noChangeArrowheads="1" noTextEdit="1"/>
          </p:cNvSpPr>
          <p:nvPr>
            <p:ph type="sldImg"/>
          </p:nvPr>
        </p:nvSpPr>
        <p:spPr>
          <a:xfrm>
            <a:off x="-1576388" y="84138"/>
            <a:ext cx="5522913" cy="4141787"/>
          </a:xfrm>
          <a:ln cap="flat"/>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773113">
              <a:defRPr sz="2400" b="1">
                <a:solidFill>
                  <a:schemeClr val="bg1"/>
                </a:solidFill>
                <a:latin typeface="Arial" charset="0"/>
                <a:ea typeface="ＭＳ Ｐゴシック" charset="0"/>
                <a:cs typeface="ＭＳ Ｐゴシック" charset="0"/>
              </a:defRPr>
            </a:lvl1pPr>
            <a:lvl2pPr marL="742950" indent="-285750" defTabSz="773113">
              <a:defRPr sz="2400" b="1">
                <a:solidFill>
                  <a:schemeClr val="bg1"/>
                </a:solidFill>
                <a:latin typeface="Arial" charset="0"/>
                <a:ea typeface="ＭＳ Ｐゴシック" charset="0"/>
              </a:defRPr>
            </a:lvl2pPr>
            <a:lvl3pPr marL="1143000" indent="-228600" defTabSz="773113">
              <a:defRPr sz="2400" b="1">
                <a:solidFill>
                  <a:schemeClr val="bg1"/>
                </a:solidFill>
                <a:latin typeface="Arial" charset="0"/>
                <a:ea typeface="ＭＳ Ｐゴシック" charset="0"/>
              </a:defRPr>
            </a:lvl3pPr>
            <a:lvl4pPr marL="1600200" indent="-228600" defTabSz="773113">
              <a:defRPr sz="2400" b="1">
                <a:solidFill>
                  <a:schemeClr val="bg1"/>
                </a:solidFill>
                <a:latin typeface="Arial" charset="0"/>
                <a:ea typeface="ＭＳ Ｐゴシック" charset="0"/>
              </a:defRPr>
            </a:lvl4pPr>
            <a:lvl5pPr marL="2057400" indent="-228600" defTabSz="773113">
              <a:defRPr sz="2400" b="1">
                <a:solidFill>
                  <a:schemeClr val="bg1"/>
                </a:solidFill>
                <a:latin typeface="Arial" charset="0"/>
                <a:ea typeface="ＭＳ Ｐゴシック" charset="0"/>
              </a:defRPr>
            </a:lvl5pPr>
            <a:lvl6pPr marL="2514600" indent="-228600" algn="ctr" defTabSz="773113" eaLnBrk="0" fontAlgn="base" hangingPunct="0">
              <a:spcBef>
                <a:spcPct val="0"/>
              </a:spcBef>
              <a:spcAft>
                <a:spcPct val="0"/>
              </a:spcAft>
              <a:defRPr sz="2400" b="1">
                <a:solidFill>
                  <a:schemeClr val="bg1"/>
                </a:solidFill>
                <a:latin typeface="Arial" charset="0"/>
                <a:ea typeface="ＭＳ Ｐゴシック" charset="0"/>
              </a:defRPr>
            </a:lvl6pPr>
            <a:lvl7pPr marL="2971800" indent="-228600" algn="ctr" defTabSz="773113" eaLnBrk="0" fontAlgn="base" hangingPunct="0">
              <a:spcBef>
                <a:spcPct val="0"/>
              </a:spcBef>
              <a:spcAft>
                <a:spcPct val="0"/>
              </a:spcAft>
              <a:defRPr sz="2400" b="1">
                <a:solidFill>
                  <a:schemeClr val="bg1"/>
                </a:solidFill>
                <a:latin typeface="Arial" charset="0"/>
                <a:ea typeface="ＭＳ Ｐゴシック" charset="0"/>
              </a:defRPr>
            </a:lvl7pPr>
            <a:lvl8pPr marL="3429000" indent="-228600" algn="ctr" defTabSz="773113" eaLnBrk="0" fontAlgn="base" hangingPunct="0">
              <a:spcBef>
                <a:spcPct val="0"/>
              </a:spcBef>
              <a:spcAft>
                <a:spcPct val="0"/>
              </a:spcAft>
              <a:defRPr sz="2400" b="1">
                <a:solidFill>
                  <a:schemeClr val="bg1"/>
                </a:solidFill>
                <a:latin typeface="Arial" charset="0"/>
                <a:ea typeface="ＭＳ Ｐゴシック" charset="0"/>
              </a:defRPr>
            </a:lvl8pPr>
            <a:lvl9pPr marL="3886200" indent="-228600" algn="ctr" defTabSz="773113" eaLnBrk="0" fontAlgn="base" hangingPunct="0">
              <a:spcBef>
                <a:spcPct val="0"/>
              </a:spcBef>
              <a:spcAft>
                <a:spcPct val="0"/>
              </a:spcAft>
              <a:defRPr sz="2400" b="1">
                <a:solidFill>
                  <a:schemeClr val="bg1"/>
                </a:solidFill>
                <a:latin typeface="Arial" charset="0"/>
                <a:ea typeface="ＭＳ Ｐゴシック" charset="0"/>
              </a:defRPr>
            </a:lvl9pPr>
          </a:lstStyle>
          <a:p>
            <a:fld id="{2E23EF1F-A493-0444-A9BC-611361ADB683}" type="slidenum">
              <a:rPr lang="en-US" sz="1000" b="0">
                <a:solidFill>
                  <a:schemeClr val="tx1"/>
                </a:solidFill>
                <a:latin typeface="Times New Roman" charset="0"/>
              </a:rPr>
              <a:pPr/>
              <a:t>21</a:t>
            </a:fld>
            <a:endParaRPr lang="en-US" sz="1000" b="0">
              <a:solidFill>
                <a:schemeClr val="tx1"/>
              </a:solidFill>
              <a:latin typeface="Times New Roman" charset="0"/>
            </a:endParaRPr>
          </a:p>
        </p:txBody>
      </p:sp>
      <p:sp>
        <p:nvSpPr>
          <p:cNvPr id="20482" name="Rectangle 2"/>
          <p:cNvSpPr>
            <a:spLocks noGrp="1" noRot="1" noChangeAspect="1" noChangeArrowheads="1" noTextEdit="1"/>
          </p:cNvSpPr>
          <p:nvPr>
            <p:ph type="sldImg"/>
          </p:nvPr>
        </p:nvSpPr>
        <p:spPr>
          <a:xfrm>
            <a:off x="-1368425" y="412750"/>
            <a:ext cx="5645150" cy="4233863"/>
          </a:xfrm>
          <a:ln cap="flat"/>
        </p:spPr>
      </p:sp>
      <p:sp>
        <p:nvSpPr>
          <p:cNvPr id="20483" name="Rectangle 3"/>
          <p:cNvSpPr>
            <a:spLocks noGrp="1" noChangeArrowheads="1"/>
          </p:cNvSpPr>
          <p:nvPr>
            <p:ph type="body" idx="1"/>
          </p:nvPr>
        </p:nvSpPr>
        <p:spPr>
          <a:xfrm>
            <a:off x="2674938" y="517525"/>
            <a:ext cx="4067175" cy="8081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600"/>
              <a:t>Media advocacy needs to be done in the context of larger campaigns.  In this light, I am always asking groups I work with these four questions.  It is very hard to get where you want to go if you don</a:t>
            </a:r>
            <a:r>
              <a:rPr lang="ja-JP" altLang="en-US" sz="1600"/>
              <a:t>’</a:t>
            </a:r>
            <a:r>
              <a:rPr lang="en-US" altLang="ja-JP" sz="1600"/>
              <a:t>t know  where you are going.  You have to define the problem and the policy or solution if you want your media advocacy work to have influence.  You need to know WHO can make the change, and WHO must be mobilized in order to apply the necessary pressure for change to happen.  These questions determine your audience, and therefore the channels and strategies of communication you will use.</a:t>
            </a:r>
            <a:endParaRPr lang="en-US" sz="14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773113">
              <a:defRPr sz="2400" b="1">
                <a:solidFill>
                  <a:schemeClr val="bg1"/>
                </a:solidFill>
                <a:latin typeface="Arial" charset="0"/>
                <a:ea typeface="ＭＳ Ｐゴシック" charset="0"/>
                <a:cs typeface="ＭＳ Ｐゴシック" charset="0"/>
              </a:defRPr>
            </a:lvl1pPr>
            <a:lvl2pPr marL="742950" indent="-285750" defTabSz="773113">
              <a:defRPr sz="2400" b="1">
                <a:solidFill>
                  <a:schemeClr val="bg1"/>
                </a:solidFill>
                <a:latin typeface="Arial" charset="0"/>
                <a:ea typeface="ＭＳ Ｐゴシック" charset="0"/>
              </a:defRPr>
            </a:lvl2pPr>
            <a:lvl3pPr marL="1143000" indent="-228600" defTabSz="773113">
              <a:defRPr sz="2400" b="1">
                <a:solidFill>
                  <a:schemeClr val="bg1"/>
                </a:solidFill>
                <a:latin typeface="Arial" charset="0"/>
                <a:ea typeface="ＭＳ Ｐゴシック" charset="0"/>
              </a:defRPr>
            </a:lvl3pPr>
            <a:lvl4pPr marL="1600200" indent="-228600" defTabSz="773113">
              <a:defRPr sz="2400" b="1">
                <a:solidFill>
                  <a:schemeClr val="bg1"/>
                </a:solidFill>
                <a:latin typeface="Arial" charset="0"/>
                <a:ea typeface="ＭＳ Ｐゴシック" charset="0"/>
              </a:defRPr>
            </a:lvl4pPr>
            <a:lvl5pPr marL="2057400" indent="-228600" defTabSz="773113">
              <a:defRPr sz="2400" b="1">
                <a:solidFill>
                  <a:schemeClr val="bg1"/>
                </a:solidFill>
                <a:latin typeface="Arial" charset="0"/>
                <a:ea typeface="ＭＳ Ｐゴシック" charset="0"/>
              </a:defRPr>
            </a:lvl5pPr>
            <a:lvl6pPr marL="2514600" indent="-228600" algn="ctr" defTabSz="773113" eaLnBrk="0" fontAlgn="base" hangingPunct="0">
              <a:spcBef>
                <a:spcPct val="0"/>
              </a:spcBef>
              <a:spcAft>
                <a:spcPct val="0"/>
              </a:spcAft>
              <a:defRPr sz="2400" b="1">
                <a:solidFill>
                  <a:schemeClr val="bg1"/>
                </a:solidFill>
                <a:latin typeface="Arial" charset="0"/>
                <a:ea typeface="ＭＳ Ｐゴシック" charset="0"/>
              </a:defRPr>
            </a:lvl6pPr>
            <a:lvl7pPr marL="2971800" indent="-228600" algn="ctr" defTabSz="773113" eaLnBrk="0" fontAlgn="base" hangingPunct="0">
              <a:spcBef>
                <a:spcPct val="0"/>
              </a:spcBef>
              <a:spcAft>
                <a:spcPct val="0"/>
              </a:spcAft>
              <a:defRPr sz="2400" b="1">
                <a:solidFill>
                  <a:schemeClr val="bg1"/>
                </a:solidFill>
                <a:latin typeface="Arial" charset="0"/>
                <a:ea typeface="ＭＳ Ｐゴシック" charset="0"/>
              </a:defRPr>
            </a:lvl7pPr>
            <a:lvl8pPr marL="3429000" indent="-228600" algn="ctr" defTabSz="773113" eaLnBrk="0" fontAlgn="base" hangingPunct="0">
              <a:spcBef>
                <a:spcPct val="0"/>
              </a:spcBef>
              <a:spcAft>
                <a:spcPct val="0"/>
              </a:spcAft>
              <a:defRPr sz="2400" b="1">
                <a:solidFill>
                  <a:schemeClr val="bg1"/>
                </a:solidFill>
                <a:latin typeface="Arial" charset="0"/>
                <a:ea typeface="ＭＳ Ｐゴシック" charset="0"/>
              </a:defRPr>
            </a:lvl8pPr>
            <a:lvl9pPr marL="3886200" indent="-228600" algn="ctr" defTabSz="773113" eaLnBrk="0" fontAlgn="base" hangingPunct="0">
              <a:spcBef>
                <a:spcPct val="0"/>
              </a:spcBef>
              <a:spcAft>
                <a:spcPct val="0"/>
              </a:spcAft>
              <a:defRPr sz="2400" b="1">
                <a:solidFill>
                  <a:schemeClr val="bg1"/>
                </a:solidFill>
                <a:latin typeface="Arial" charset="0"/>
                <a:ea typeface="ＭＳ Ｐゴシック" charset="0"/>
              </a:defRPr>
            </a:lvl9pPr>
          </a:lstStyle>
          <a:p>
            <a:fld id="{E54894C4-7C32-B84C-82B9-CFE6EC20B409}" type="slidenum">
              <a:rPr lang="en-US" sz="1000" b="0">
                <a:solidFill>
                  <a:schemeClr val="tx1"/>
                </a:solidFill>
                <a:latin typeface="Times New Roman" charset="0"/>
              </a:rPr>
              <a:pPr/>
              <a:t>22</a:t>
            </a:fld>
            <a:endParaRPr lang="en-US" sz="1000" b="0">
              <a:solidFill>
                <a:schemeClr val="tx1"/>
              </a:solidFill>
              <a:latin typeface="Times New Roman" charset="0"/>
            </a:endParaRPr>
          </a:p>
        </p:txBody>
      </p:sp>
      <p:sp>
        <p:nvSpPr>
          <p:cNvPr id="22530" name="Rectangle 2"/>
          <p:cNvSpPr>
            <a:spLocks noGrp="1" noRot="1" noChangeAspect="1" noChangeArrowheads="1" noTextEdit="1"/>
          </p:cNvSpPr>
          <p:nvPr>
            <p:ph type="sldImg"/>
          </p:nvPr>
        </p:nvSpPr>
        <p:spPr>
          <a:xfrm>
            <a:off x="-1368425" y="412750"/>
            <a:ext cx="5645150" cy="4233863"/>
          </a:xfrm>
          <a:ln cap="flat"/>
        </p:spPr>
      </p:sp>
      <p:sp>
        <p:nvSpPr>
          <p:cNvPr id="22531" name="Rectangle 3"/>
          <p:cNvSpPr>
            <a:spLocks noGrp="1" noChangeArrowheads="1"/>
          </p:cNvSpPr>
          <p:nvPr>
            <p:ph type="body" idx="1"/>
          </p:nvPr>
        </p:nvSpPr>
        <p:spPr>
          <a:xfrm>
            <a:off x="2674938" y="517525"/>
            <a:ext cx="4067175" cy="8081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sz="14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773113">
              <a:defRPr sz="2400" b="1">
                <a:solidFill>
                  <a:schemeClr val="bg1"/>
                </a:solidFill>
                <a:latin typeface="Arial" charset="0"/>
                <a:ea typeface="ＭＳ Ｐゴシック" charset="0"/>
                <a:cs typeface="ＭＳ Ｐゴシック" charset="0"/>
              </a:defRPr>
            </a:lvl1pPr>
            <a:lvl2pPr marL="742950" indent="-285750" defTabSz="773113">
              <a:defRPr sz="2400" b="1">
                <a:solidFill>
                  <a:schemeClr val="bg1"/>
                </a:solidFill>
                <a:latin typeface="Arial" charset="0"/>
                <a:ea typeface="ＭＳ Ｐゴシック" charset="0"/>
              </a:defRPr>
            </a:lvl2pPr>
            <a:lvl3pPr marL="1143000" indent="-228600" defTabSz="773113">
              <a:defRPr sz="2400" b="1">
                <a:solidFill>
                  <a:schemeClr val="bg1"/>
                </a:solidFill>
                <a:latin typeface="Arial" charset="0"/>
                <a:ea typeface="ＭＳ Ｐゴシック" charset="0"/>
              </a:defRPr>
            </a:lvl3pPr>
            <a:lvl4pPr marL="1600200" indent="-228600" defTabSz="773113">
              <a:defRPr sz="2400" b="1">
                <a:solidFill>
                  <a:schemeClr val="bg1"/>
                </a:solidFill>
                <a:latin typeface="Arial" charset="0"/>
                <a:ea typeface="ＭＳ Ｐゴシック" charset="0"/>
              </a:defRPr>
            </a:lvl4pPr>
            <a:lvl5pPr marL="2057400" indent="-228600" defTabSz="773113">
              <a:defRPr sz="2400" b="1">
                <a:solidFill>
                  <a:schemeClr val="bg1"/>
                </a:solidFill>
                <a:latin typeface="Arial" charset="0"/>
                <a:ea typeface="ＭＳ Ｐゴシック" charset="0"/>
              </a:defRPr>
            </a:lvl5pPr>
            <a:lvl6pPr marL="2514600" indent="-228600" algn="ctr" defTabSz="773113" eaLnBrk="0" fontAlgn="base" hangingPunct="0">
              <a:spcBef>
                <a:spcPct val="0"/>
              </a:spcBef>
              <a:spcAft>
                <a:spcPct val="0"/>
              </a:spcAft>
              <a:defRPr sz="2400" b="1">
                <a:solidFill>
                  <a:schemeClr val="bg1"/>
                </a:solidFill>
                <a:latin typeface="Arial" charset="0"/>
                <a:ea typeface="ＭＳ Ｐゴシック" charset="0"/>
              </a:defRPr>
            </a:lvl6pPr>
            <a:lvl7pPr marL="2971800" indent="-228600" algn="ctr" defTabSz="773113" eaLnBrk="0" fontAlgn="base" hangingPunct="0">
              <a:spcBef>
                <a:spcPct val="0"/>
              </a:spcBef>
              <a:spcAft>
                <a:spcPct val="0"/>
              </a:spcAft>
              <a:defRPr sz="2400" b="1">
                <a:solidFill>
                  <a:schemeClr val="bg1"/>
                </a:solidFill>
                <a:latin typeface="Arial" charset="0"/>
                <a:ea typeface="ＭＳ Ｐゴシック" charset="0"/>
              </a:defRPr>
            </a:lvl7pPr>
            <a:lvl8pPr marL="3429000" indent="-228600" algn="ctr" defTabSz="773113" eaLnBrk="0" fontAlgn="base" hangingPunct="0">
              <a:spcBef>
                <a:spcPct val="0"/>
              </a:spcBef>
              <a:spcAft>
                <a:spcPct val="0"/>
              </a:spcAft>
              <a:defRPr sz="2400" b="1">
                <a:solidFill>
                  <a:schemeClr val="bg1"/>
                </a:solidFill>
                <a:latin typeface="Arial" charset="0"/>
                <a:ea typeface="ＭＳ Ｐゴシック" charset="0"/>
              </a:defRPr>
            </a:lvl8pPr>
            <a:lvl9pPr marL="3886200" indent="-228600" algn="ctr" defTabSz="773113" eaLnBrk="0" fontAlgn="base" hangingPunct="0">
              <a:spcBef>
                <a:spcPct val="0"/>
              </a:spcBef>
              <a:spcAft>
                <a:spcPct val="0"/>
              </a:spcAft>
              <a:defRPr sz="2400" b="1">
                <a:solidFill>
                  <a:schemeClr val="bg1"/>
                </a:solidFill>
                <a:latin typeface="Arial" charset="0"/>
                <a:ea typeface="ＭＳ Ｐゴシック" charset="0"/>
              </a:defRPr>
            </a:lvl9pPr>
          </a:lstStyle>
          <a:p>
            <a:fld id="{0D099582-D306-4B43-80F3-AC0756240E13}" type="slidenum">
              <a:rPr lang="en-US" sz="1000" b="0">
                <a:solidFill>
                  <a:schemeClr val="tx1"/>
                </a:solidFill>
                <a:latin typeface="Times New Roman" charset="0"/>
              </a:rPr>
              <a:pPr/>
              <a:t>23</a:t>
            </a:fld>
            <a:endParaRPr lang="en-US" sz="1000" b="0">
              <a:solidFill>
                <a:schemeClr val="tx1"/>
              </a:solidFill>
              <a:latin typeface="Times New Roman" charset="0"/>
            </a:endParaRPr>
          </a:p>
        </p:txBody>
      </p:sp>
      <p:sp>
        <p:nvSpPr>
          <p:cNvPr id="26626" name="Rectangle 2"/>
          <p:cNvSpPr>
            <a:spLocks noGrp="1" noChangeArrowheads="1"/>
          </p:cNvSpPr>
          <p:nvPr>
            <p:ph type="body" idx="1"/>
          </p:nvPr>
        </p:nvSpPr>
        <p:spPr>
          <a:xfrm>
            <a:off x="1811338" y="103188"/>
            <a:ext cx="5024437" cy="86756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500"/>
              <a:t>Planning and media advocacy - things tend to move quickly in dealing with news media - don</a:t>
            </a:r>
            <a:r>
              <a:rPr lang="ja-JP" altLang="en-US" sz="1500"/>
              <a:t>’</a:t>
            </a:r>
            <a:r>
              <a:rPr lang="en-US" altLang="ja-JP" sz="1500"/>
              <a:t>t always have lots of time to plan.  Even if time is short, important to at least run through these steps in one</a:t>
            </a:r>
            <a:r>
              <a:rPr lang="ja-JP" altLang="en-US" sz="1500"/>
              <a:t>’</a:t>
            </a:r>
            <a:r>
              <a:rPr lang="en-US" altLang="ja-JP" sz="1500"/>
              <a:t>s head or with a colleague.  We had six weeks - could be a little deliberate...</a:t>
            </a:r>
          </a:p>
          <a:p>
            <a:pPr eaLnBrk="1" hangingPunct="1"/>
            <a:r>
              <a:rPr lang="en-US" sz="1500"/>
              <a:t>Goal:  to set media agenda on public health approach to impaired driving - specifically, to put in place complete set of policies, as laid out by Koop expert committees, that would prevent dui, especially among youth</a:t>
            </a:r>
          </a:p>
          <a:p>
            <a:pPr eaLnBrk="1" hangingPunct="1"/>
            <a:r>
              <a:rPr lang="en-US" sz="1500"/>
              <a:t>Objectives:  1) gain acess to media and localize story; 2) use this as opportunity to reframe d-d story from individual to policy-based focus; 3) extend coverage over longer period of time than usual 1-2 days exposure such a report might get; 4) establish TMI as credible local source for stories on ATOD.</a:t>
            </a:r>
          </a:p>
          <a:p>
            <a:pPr eaLnBrk="1" hangingPunct="1"/>
            <a:r>
              <a:rPr lang="en-US" sz="1500"/>
              <a:t>Target:  voting public of Northern Calif; through them, policy makers, but target was broad</a:t>
            </a:r>
          </a:p>
          <a:p>
            <a:pPr eaLnBrk="1" hangingPunct="1"/>
            <a:r>
              <a:rPr lang="en-US" sz="1500"/>
              <a:t>Message:  chose three recs:  1) end to industry sponsorship of events aimed at youth, including elim of advertising and promotion at sporting events, college campuses; 2) increase in excise taxes (nickel a drink); 3) Equal time...</a:t>
            </a:r>
          </a:p>
          <a:p>
            <a:pPr eaLnBrk="1" hangingPunct="1"/>
            <a:r>
              <a:rPr lang="en-US" sz="1500"/>
              <a:t>Evaluation:  Judge by both the extent and the frame on the coverage...did we get on, and did we make policies the crux of the story?</a:t>
            </a:r>
          </a:p>
          <a:p>
            <a:pPr eaLnBrk="1" hangingPunct="1"/>
            <a:r>
              <a:rPr lang="en-US" sz="1500"/>
              <a:t>Now  that we had done our planning, went to the heart of media advocacy - framing.  First, had to frame for access - how would we get the media</a:t>
            </a:r>
            <a:r>
              <a:rPr lang="ja-JP" altLang="en-US" sz="1500"/>
              <a:t>’</a:t>
            </a:r>
            <a:r>
              <a:rPr lang="en-US" altLang="ja-JP" sz="1500"/>
              <a:t>s attention.  Ask:  what is function of news?  Then, what makes news?  what determines if something is </a:t>
            </a:r>
            <a:r>
              <a:rPr lang="ja-JP" altLang="en-US" sz="1500"/>
              <a:t>“</a:t>
            </a:r>
            <a:r>
              <a:rPr lang="en-US" altLang="ja-JP" sz="1500"/>
              <a:t>newsworthy</a:t>
            </a:r>
            <a:r>
              <a:rPr lang="ja-JP" altLang="en-US" sz="1500"/>
              <a:t>”</a:t>
            </a:r>
            <a:r>
              <a:rPr lang="en-US" altLang="ja-JP" sz="1500"/>
              <a:t> (OH answer, then next overhead)</a:t>
            </a:r>
            <a:endParaRPr lang="en-US" sz="1600"/>
          </a:p>
        </p:txBody>
      </p:sp>
      <p:sp>
        <p:nvSpPr>
          <p:cNvPr id="26627" name="Rectangle 3"/>
          <p:cNvSpPr>
            <a:spLocks noGrp="1" noRot="1" noChangeAspect="1" noChangeArrowheads="1" noTextEdit="1"/>
          </p:cNvSpPr>
          <p:nvPr>
            <p:ph type="sldImg"/>
          </p:nvPr>
        </p:nvSpPr>
        <p:spPr>
          <a:xfrm>
            <a:off x="-1096963" y="731838"/>
            <a:ext cx="4243388" cy="3184525"/>
          </a:xfrm>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a:xfrm>
            <a:off x="1884363" y="1225550"/>
            <a:ext cx="3241675" cy="2432050"/>
          </a:xfrm>
          <a:ln/>
        </p:spPr>
      </p:sp>
      <p:sp>
        <p:nvSpPr>
          <p:cNvPr id="1945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p>
        </p:txBody>
      </p:sp>
      <p:sp>
        <p:nvSpPr>
          <p:cNvPr id="1945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aramond" charset="0"/>
                <a:ea typeface="ＭＳ Ｐゴシック" charset="0"/>
                <a:cs typeface="ＭＳ Ｐゴシック" charset="0"/>
              </a:defRPr>
            </a:lvl1pPr>
            <a:lvl2pPr marL="757066" indent="-291179">
              <a:defRPr sz="2400">
                <a:solidFill>
                  <a:schemeClr val="tx1"/>
                </a:solidFill>
                <a:latin typeface="Garamond" charset="0"/>
                <a:ea typeface="ＭＳ Ｐゴシック" charset="0"/>
              </a:defRPr>
            </a:lvl2pPr>
            <a:lvl3pPr marL="1164717" indent="-232943">
              <a:defRPr sz="2400">
                <a:solidFill>
                  <a:schemeClr val="tx1"/>
                </a:solidFill>
                <a:latin typeface="Garamond" charset="0"/>
                <a:ea typeface="ＭＳ Ｐゴシック" charset="0"/>
              </a:defRPr>
            </a:lvl3pPr>
            <a:lvl4pPr marL="1630604" indent="-232943">
              <a:defRPr sz="2400">
                <a:solidFill>
                  <a:schemeClr val="tx1"/>
                </a:solidFill>
                <a:latin typeface="Garamond" charset="0"/>
                <a:ea typeface="ＭＳ Ｐゴシック" charset="0"/>
              </a:defRPr>
            </a:lvl4pPr>
            <a:lvl5pPr marL="2096491" indent="-232943">
              <a:defRPr sz="2400">
                <a:solidFill>
                  <a:schemeClr val="tx1"/>
                </a:solidFill>
                <a:latin typeface="Garamond" charset="0"/>
                <a:ea typeface="ＭＳ Ｐゴシック" charset="0"/>
              </a:defRPr>
            </a:lvl5pPr>
            <a:lvl6pPr marL="2562377" indent="-232943" eaLnBrk="0" fontAlgn="base" hangingPunct="0">
              <a:spcBef>
                <a:spcPct val="0"/>
              </a:spcBef>
              <a:spcAft>
                <a:spcPct val="0"/>
              </a:spcAft>
              <a:defRPr sz="2400">
                <a:solidFill>
                  <a:schemeClr val="tx1"/>
                </a:solidFill>
                <a:latin typeface="Garamond" charset="0"/>
                <a:ea typeface="ＭＳ Ｐゴシック" charset="0"/>
              </a:defRPr>
            </a:lvl6pPr>
            <a:lvl7pPr marL="3028264" indent="-232943" eaLnBrk="0" fontAlgn="base" hangingPunct="0">
              <a:spcBef>
                <a:spcPct val="0"/>
              </a:spcBef>
              <a:spcAft>
                <a:spcPct val="0"/>
              </a:spcAft>
              <a:defRPr sz="2400">
                <a:solidFill>
                  <a:schemeClr val="tx1"/>
                </a:solidFill>
                <a:latin typeface="Garamond" charset="0"/>
                <a:ea typeface="ＭＳ Ｐゴシック" charset="0"/>
              </a:defRPr>
            </a:lvl7pPr>
            <a:lvl8pPr marL="3494151" indent="-232943" eaLnBrk="0" fontAlgn="base" hangingPunct="0">
              <a:spcBef>
                <a:spcPct val="0"/>
              </a:spcBef>
              <a:spcAft>
                <a:spcPct val="0"/>
              </a:spcAft>
              <a:defRPr sz="2400">
                <a:solidFill>
                  <a:schemeClr val="tx1"/>
                </a:solidFill>
                <a:latin typeface="Garamond" charset="0"/>
                <a:ea typeface="ＭＳ Ｐゴシック" charset="0"/>
              </a:defRPr>
            </a:lvl8pPr>
            <a:lvl9pPr marL="3960038" indent="-232943" eaLnBrk="0" fontAlgn="base" hangingPunct="0">
              <a:spcBef>
                <a:spcPct val="0"/>
              </a:spcBef>
              <a:spcAft>
                <a:spcPct val="0"/>
              </a:spcAft>
              <a:defRPr sz="2400">
                <a:solidFill>
                  <a:schemeClr val="tx1"/>
                </a:solidFill>
                <a:latin typeface="Garamond" charset="0"/>
                <a:ea typeface="ＭＳ Ｐゴシック" charset="0"/>
              </a:defRPr>
            </a:lvl9pPr>
          </a:lstStyle>
          <a:p>
            <a:fld id="{5AF76627-080B-A44A-B930-9EA77D534272}" type="slidenum">
              <a:rPr lang="en-US" sz="1200">
                <a:latin typeface="Arial" charset="0"/>
              </a:rPr>
              <a:pPr/>
              <a:t>4</a:t>
            </a:fld>
            <a:endParaRPr lang="en-US" sz="1200">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5"/>
          <p:cNvSpPr>
            <a:spLocks noGrp="1" noChangeArrowheads="1"/>
          </p:cNvSpPr>
          <p:nvPr>
            <p:ph type="sldNum" sz="quarter" idx="5"/>
          </p:nvPr>
        </p:nvSpPr>
        <p:spPr>
          <a:noFill/>
        </p:spPr>
        <p:txBody>
          <a:bodyPr/>
          <a:lstStyle/>
          <a:p>
            <a:fld id="{6ED6603F-6732-DA48-8751-3F892428EA0C}" type="slidenum">
              <a:rPr lang="en-US"/>
              <a:pPr/>
              <a:t>24</a:t>
            </a:fld>
            <a:endParaRPr lang="en-US"/>
          </a:p>
        </p:txBody>
      </p:sp>
      <p:sp>
        <p:nvSpPr>
          <p:cNvPr id="58371" name="Rectangle 2"/>
          <p:cNvSpPr>
            <a:spLocks noGrp="1" noChangeArrowheads="1"/>
          </p:cNvSpPr>
          <p:nvPr>
            <p:ph type="body" idx="1"/>
          </p:nvPr>
        </p:nvSpPr>
        <p:spPr>
          <a:xfrm>
            <a:off x="2452688" y="228600"/>
            <a:ext cx="4557712" cy="8393113"/>
          </a:xfrm>
          <a:noFill/>
          <a:ln/>
        </p:spPr>
        <p:txBody>
          <a:bodyPr/>
          <a:lstStyle/>
          <a:p>
            <a:pPr eaLnBrk="1" hangingPunct="1"/>
            <a:r>
              <a:rPr lang="en-US" sz="1600"/>
              <a:t>Translate inidividual problem into social issue - Koop had done this for us - also example of release of TMI epi study and use of recovering alcoholic to make link - in Koop campaign, young person does this</a:t>
            </a:r>
          </a:p>
          <a:p>
            <a:pPr eaLnBrk="1" hangingPunct="1"/>
            <a:r>
              <a:rPr lang="en-US" sz="1600"/>
              <a:t>Assign primary responsibility - hitting the industry for irresponsible marketing practices - did this by virtue of the recs we chose to highlight</a:t>
            </a:r>
          </a:p>
          <a:p>
            <a:pPr eaLnBrk="1" hangingPunct="1"/>
            <a:r>
              <a:rPr lang="en-US" sz="1600"/>
              <a:t>Present solution - not only detailed stuff in Koop report, but also 7 point program for California, keying into tax initiative we were backing</a:t>
            </a:r>
          </a:p>
          <a:p>
            <a:pPr eaLnBrk="1" hangingPunct="1"/>
            <a:r>
              <a:rPr lang="en-US" sz="1600"/>
              <a:t>Make practical/policy appeal - nickel a drink, equal time - simple and clear - also tell story of ABC enforcement cuts in California, on-air interview and station running governor’s phone number</a:t>
            </a:r>
          </a:p>
          <a:p>
            <a:pPr eaLnBrk="1" hangingPunct="1"/>
            <a:r>
              <a:rPr lang="en-US" sz="1600"/>
              <a:t>Story elements - here is where we had fun - student interns - beer marketing matierlas - college posters, talking spuds; press conference visual extravaganza.  Evocative symbols - Spuds certainly; press conf. at local ER, anchor was chief emergency surgeon</a:t>
            </a:r>
          </a:p>
          <a:p>
            <a:pPr eaLnBrk="1" hangingPunct="1"/>
            <a:r>
              <a:rPr lang="en-US" sz="1600"/>
              <a:t>social math - examples e.g. jumbo jets; USA today op-ed piece opening</a:t>
            </a:r>
          </a:p>
          <a:p>
            <a:pPr eaLnBrk="1" hangingPunct="1"/>
            <a:r>
              <a:rPr lang="en-US" sz="1600"/>
              <a:t>authentic voices - young people’s press conference, community voices - list of spokespersons all of whom were prepped</a:t>
            </a:r>
          </a:p>
          <a:p>
            <a:pPr eaLnBrk="1" hangingPunct="1"/>
            <a:r>
              <a:rPr lang="en-US" sz="1600"/>
              <a:t>media bites - “we’ve let Spuds...”; also warning/eye test etc.</a:t>
            </a:r>
          </a:p>
          <a:p>
            <a:pPr eaLnBrk="1" hangingPunct="1"/>
            <a:r>
              <a:rPr lang="en-US" sz="1600"/>
              <a:t>Tailoring - again, location of press conf; program for Calif etc. </a:t>
            </a:r>
          </a:p>
        </p:txBody>
      </p:sp>
      <p:sp>
        <p:nvSpPr>
          <p:cNvPr id="58372" name="Rectangle 3"/>
          <p:cNvSpPr>
            <a:spLocks noGrp="1" noRot="1" noChangeAspect="1" noChangeArrowheads="1" noTextEdit="1"/>
          </p:cNvSpPr>
          <p:nvPr>
            <p:ph type="sldImg"/>
          </p:nvPr>
        </p:nvSpPr>
        <p:spPr>
          <a:xfrm>
            <a:off x="139700" y="228600"/>
            <a:ext cx="2235200" cy="1676400"/>
          </a:xfrm>
          <a:ln cap="flat"/>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xfrm>
            <a:off x="1884363" y="1225550"/>
            <a:ext cx="3241675" cy="2432050"/>
          </a:xfrm>
          <a:ln/>
        </p:spPr>
      </p:sp>
      <p:sp>
        <p:nvSpPr>
          <p:cNvPr id="60419" name="Notes Placeholder 2"/>
          <p:cNvSpPr>
            <a:spLocks noGrp="1"/>
          </p:cNvSpPr>
          <p:nvPr>
            <p:ph type="body" idx="1"/>
          </p:nvPr>
        </p:nvSpPr>
        <p:spPr>
          <a:noFill/>
          <a:ln/>
        </p:spPr>
        <p:txBody>
          <a:bodyPr/>
          <a:lstStyle/>
          <a:p>
            <a:endParaRPr lang="en-US"/>
          </a:p>
        </p:txBody>
      </p:sp>
      <p:sp>
        <p:nvSpPr>
          <p:cNvPr id="60420" name="Slide Number Placeholder 3"/>
          <p:cNvSpPr>
            <a:spLocks noGrp="1"/>
          </p:cNvSpPr>
          <p:nvPr>
            <p:ph type="sldNum" sz="quarter" idx="5"/>
          </p:nvPr>
        </p:nvSpPr>
        <p:spPr>
          <a:noFill/>
        </p:spPr>
        <p:txBody>
          <a:bodyPr/>
          <a:lstStyle/>
          <a:p>
            <a:fld id="{54C32A0A-CD76-4747-B56F-B1EC1FB84DFD}" type="slidenum">
              <a:rPr lang="en-US"/>
              <a:pPr/>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773113">
              <a:defRPr sz="2400" b="1">
                <a:solidFill>
                  <a:schemeClr val="bg1"/>
                </a:solidFill>
                <a:latin typeface="Arial" charset="0"/>
                <a:ea typeface="ＭＳ Ｐゴシック" charset="0"/>
                <a:cs typeface="ＭＳ Ｐゴシック" charset="0"/>
              </a:defRPr>
            </a:lvl1pPr>
            <a:lvl2pPr marL="742950" indent="-285750" defTabSz="773113">
              <a:defRPr sz="2400" b="1">
                <a:solidFill>
                  <a:schemeClr val="bg1"/>
                </a:solidFill>
                <a:latin typeface="Arial" charset="0"/>
                <a:ea typeface="ＭＳ Ｐゴシック" charset="0"/>
              </a:defRPr>
            </a:lvl2pPr>
            <a:lvl3pPr marL="1143000" indent="-228600" defTabSz="773113">
              <a:defRPr sz="2400" b="1">
                <a:solidFill>
                  <a:schemeClr val="bg1"/>
                </a:solidFill>
                <a:latin typeface="Arial" charset="0"/>
                <a:ea typeface="ＭＳ Ｐゴシック" charset="0"/>
              </a:defRPr>
            </a:lvl3pPr>
            <a:lvl4pPr marL="1600200" indent="-228600" defTabSz="773113">
              <a:defRPr sz="2400" b="1">
                <a:solidFill>
                  <a:schemeClr val="bg1"/>
                </a:solidFill>
                <a:latin typeface="Arial" charset="0"/>
                <a:ea typeface="ＭＳ Ｐゴシック" charset="0"/>
              </a:defRPr>
            </a:lvl4pPr>
            <a:lvl5pPr marL="2057400" indent="-228600" defTabSz="773113">
              <a:defRPr sz="2400" b="1">
                <a:solidFill>
                  <a:schemeClr val="bg1"/>
                </a:solidFill>
                <a:latin typeface="Arial" charset="0"/>
                <a:ea typeface="ＭＳ Ｐゴシック" charset="0"/>
              </a:defRPr>
            </a:lvl5pPr>
            <a:lvl6pPr marL="2514600" indent="-228600" algn="ctr" defTabSz="773113" eaLnBrk="0" fontAlgn="base" hangingPunct="0">
              <a:spcBef>
                <a:spcPct val="0"/>
              </a:spcBef>
              <a:spcAft>
                <a:spcPct val="0"/>
              </a:spcAft>
              <a:defRPr sz="2400" b="1">
                <a:solidFill>
                  <a:schemeClr val="bg1"/>
                </a:solidFill>
                <a:latin typeface="Arial" charset="0"/>
                <a:ea typeface="ＭＳ Ｐゴシック" charset="0"/>
              </a:defRPr>
            </a:lvl6pPr>
            <a:lvl7pPr marL="2971800" indent="-228600" algn="ctr" defTabSz="773113" eaLnBrk="0" fontAlgn="base" hangingPunct="0">
              <a:spcBef>
                <a:spcPct val="0"/>
              </a:spcBef>
              <a:spcAft>
                <a:spcPct val="0"/>
              </a:spcAft>
              <a:defRPr sz="2400" b="1">
                <a:solidFill>
                  <a:schemeClr val="bg1"/>
                </a:solidFill>
                <a:latin typeface="Arial" charset="0"/>
                <a:ea typeface="ＭＳ Ｐゴシック" charset="0"/>
              </a:defRPr>
            </a:lvl7pPr>
            <a:lvl8pPr marL="3429000" indent="-228600" algn="ctr" defTabSz="773113" eaLnBrk="0" fontAlgn="base" hangingPunct="0">
              <a:spcBef>
                <a:spcPct val="0"/>
              </a:spcBef>
              <a:spcAft>
                <a:spcPct val="0"/>
              </a:spcAft>
              <a:defRPr sz="2400" b="1">
                <a:solidFill>
                  <a:schemeClr val="bg1"/>
                </a:solidFill>
                <a:latin typeface="Arial" charset="0"/>
                <a:ea typeface="ＭＳ Ｐゴシック" charset="0"/>
              </a:defRPr>
            </a:lvl8pPr>
            <a:lvl9pPr marL="3886200" indent="-228600" algn="ctr" defTabSz="773113" eaLnBrk="0" fontAlgn="base" hangingPunct="0">
              <a:spcBef>
                <a:spcPct val="0"/>
              </a:spcBef>
              <a:spcAft>
                <a:spcPct val="0"/>
              </a:spcAft>
              <a:defRPr sz="2400" b="1">
                <a:solidFill>
                  <a:schemeClr val="bg1"/>
                </a:solidFill>
                <a:latin typeface="Arial" charset="0"/>
                <a:ea typeface="ＭＳ Ｐゴシック" charset="0"/>
              </a:defRPr>
            </a:lvl9pPr>
          </a:lstStyle>
          <a:p>
            <a:fld id="{0826149A-8C27-C14F-B43F-2A849798E339}" type="slidenum">
              <a:rPr lang="en-US" sz="1000" b="0">
                <a:solidFill>
                  <a:schemeClr val="tx1"/>
                </a:solidFill>
                <a:latin typeface="Times New Roman" charset="0"/>
              </a:rPr>
              <a:pPr/>
              <a:t>26</a:t>
            </a:fld>
            <a:endParaRPr lang="en-US" sz="1000" b="0">
              <a:solidFill>
                <a:schemeClr val="tx1"/>
              </a:solidFill>
              <a:latin typeface="Times New Roman" charset="0"/>
            </a:endParaRPr>
          </a:p>
        </p:txBody>
      </p:sp>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773113">
              <a:defRPr sz="2400" b="1">
                <a:solidFill>
                  <a:schemeClr val="bg1"/>
                </a:solidFill>
                <a:latin typeface="Arial" charset="0"/>
                <a:ea typeface="ＭＳ Ｐゴシック" charset="0"/>
                <a:cs typeface="ＭＳ Ｐゴシック" charset="0"/>
              </a:defRPr>
            </a:lvl1pPr>
            <a:lvl2pPr marL="742950" indent="-285750" defTabSz="773113">
              <a:defRPr sz="2400" b="1">
                <a:solidFill>
                  <a:schemeClr val="bg1"/>
                </a:solidFill>
                <a:latin typeface="Arial" charset="0"/>
                <a:ea typeface="ＭＳ Ｐゴシック" charset="0"/>
              </a:defRPr>
            </a:lvl2pPr>
            <a:lvl3pPr marL="1143000" indent="-228600" defTabSz="773113">
              <a:defRPr sz="2400" b="1">
                <a:solidFill>
                  <a:schemeClr val="bg1"/>
                </a:solidFill>
                <a:latin typeface="Arial" charset="0"/>
                <a:ea typeface="ＭＳ Ｐゴシック" charset="0"/>
              </a:defRPr>
            </a:lvl3pPr>
            <a:lvl4pPr marL="1600200" indent="-228600" defTabSz="773113">
              <a:defRPr sz="2400" b="1">
                <a:solidFill>
                  <a:schemeClr val="bg1"/>
                </a:solidFill>
                <a:latin typeface="Arial" charset="0"/>
                <a:ea typeface="ＭＳ Ｐゴシック" charset="0"/>
              </a:defRPr>
            </a:lvl4pPr>
            <a:lvl5pPr marL="2057400" indent="-228600" defTabSz="773113">
              <a:defRPr sz="2400" b="1">
                <a:solidFill>
                  <a:schemeClr val="bg1"/>
                </a:solidFill>
                <a:latin typeface="Arial" charset="0"/>
                <a:ea typeface="ＭＳ Ｐゴシック" charset="0"/>
              </a:defRPr>
            </a:lvl5pPr>
            <a:lvl6pPr marL="2514600" indent="-228600" algn="ctr" defTabSz="773113" eaLnBrk="0" fontAlgn="base" hangingPunct="0">
              <a:spcBef>
                <a:spcPct val="0"/>
              </a:spcBef>
              <a:spcAft>
                <a:spcPct val="0"/>
              </a:spcAft>
              <a:defRPr sz="2400" b="1">
                <a:solidFill>
                  <a:schemeClr val="bg1"/>
                </a:solidFill>
                <a:latin typeface="Arial" charset="0"/>
                <a:ea typeface="ＭＳ Ｐゴシック" charset="0"/>
              </a:defRPr>
            </a:lvl6pPr>
            <a:lvl7pPr marL="2971800" indent="-228600" algn="ctr" defTabSz="773113" eaLnBrk="0" fontAlgn="base" hangingPunct="0">
              <a:spcBef>
                <a:spcPct val="0"/>
              </a:spcBef>
              <a:spcAft>
                <a:spcPct val="0"/>
              </a:spcAft>
              <a:defRPr sz="2400" b="1">
                <a:solidFill>
                  <a:schemeClr val="bg1"/>
                </a:solidFill>
                <a:latin typeface="Arial" charset="0"/>
                <a:ea typeface="ＭＳ Ｐゴシック" charset="0"/>
              </a:defRPr>
            </a:lvl7pPr>
            <a:lvl8pPr marL="3429000" indent="-228600" algn="ctr" defTabSz="773113" eaLnBrk="0" fontAlgn="base" hangingPunct="0">
              <a:spcBef>
                <a:spcPct val="0"/>
              </a:spcBef>
              <a:spcAft>
                <a:spcPct val="0"/>
              </a:spcAft>
              <a:defRPr sz="2400" b="1">
                <a:solidFill>
                  <a:schemeClr val="bg1"/>
                </a:solidFill>
                <a:latin typeface="Arial" charset="0"/>
                <a:ea typeface="ＭＳ Ｐゴシック" charset="0"/>
              </a:defRPr>
            </a:lvl8pPr>
            <a:lvl9pPr marL="3886200" indent="-228600" algn="ctr" defTabSz="773113" eaLnBrk="0" fontAlgn="base" hangingPunct="0">
              <a:spcBef>
                <a:spcPct val="0"/>
              </a:spcBef>
              <a:spcAft>
                <a:spcPct val="0"/>
              </a:spcAft>
              <a:defRPr sz="2400" b="1">
                <a:solidFill>
                  <a:schemeClr val="bg1"/>
                </a:solidFill>
                <a:latin typeface="Arial" charset="0"/>
                <a:ea typeface="ＭＳ Ｐゴシック" charset="0"/>
              </a:defRPr>
            </a:lvl9pPr>
          </a:lstStyle>
          <a:p>
            <a:fld id="{1BB277D1-511F-684C-9D76-F8D1E83042B6}" type="slidenum">
              <a:rPr lang="en-US" sz="1000" b="0">
                <a:solidFill>
                  <a:schemeClr val="tx1"/>
                </a:solidFill>
                <a:latin typeface="Times New Roman" charset="0"/>
              </a:rPr>
              <a:pPr/>
              <a:t>28</a:t>
            </a:fld>
            <a:endParaRPr lang="en-US" sz="1000" b="0">
              <a:solidFill>
                <a:schemeClr val="tx1"/>
              </a:solidFill>
              <a:latin typeface="Times New Roman" charset="0"/>
            </a:endParaRPr>
          </a:p>
        </p:txBody>
      </p:sp>
      <p:sp>
        <p:nvSpPr>
          <p:cNvPr id="32770" name="Rectangle 2"/>
          <p:cNvSpPr>
            <a:spLocks noGrp="1" noChangeArrowheads="1"/>
          </p:cNvSpPr>
          <p:nvPr>
            <p:ph type="body" idx="1"/>
          </p:nvPr>
        </p:nvSpPr>
        <p:spPr>
          <a:xfrm>
            <a:off x="2219325" y="517525"/>
            <a:ext cx="4208463" cy="79787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600"/>
              <a:t>Here is one list of some of the elements of a newsworthy story.  We combined as many of these as we could on Koop:</a:t>
            </a:r>
          </a:p>
          <a:p>
            <a:pPr eaLnBrk="1" hangingPunct="1"/>
            <a:r>
              <a:rPr lang="en-US" sz="1600"/>
              <a:t>controversy - </a:t>
            </a:r>
            <a:r>
              <a:rPr lang="ja-JP" altLang="en-US" sz="1600"/>
              <a:t>“</a:t>
            </a:r>
            <a:r>
              <a:rPr lang="en-US" altLang="ja-JP" sz="1600"/>
              <a:t>recommendations the alcohol industry did not want you to see</a:t>
            </a:r>
            <a:r>
              <a:rPr lang="ja-JP" altLang="en-US" sz="1600"/>
              <a:t>”</a:t>
            </a:r>
            <a:endParaRPr lang="en-US" altLang="ja-JP" sz="1600"/>
          </a:p>
          <a:p>
            <a:pPr eaLnBrk="1" hangingPunct="1"/>
            <a:r>
              <a:rPr lang="en-US" sz="1600"/>
              <a:t>milestone - </a:t>
            </a:r>
            <a:r>
              <a:rPr lang="ja-JP" altLang="en-US" sz="1600"/>
              <a:t>“</a:t>
            </a:r>
            <a:r>
              <a:rPr lang="en-US" altLang="ja-JP" sz="1600"/>
              <a:t>turning point</a:t>
            </a:r>
            <a:r>
              <a:rPr lang="ja-JP" altLang="en-US" sz="1600"/>
              <a:t>”</a:t>
            </a:r>
            <a:endParaRPr lang="en-US" altLang="ja-JP" sz="1600"/>
          </a:p>
          <a:p>
            <a:pPr eaLnBrk="1" hangingPunct="1"/>
            <a:r>
              <a:rPr lang="en-US" sz="1600"/>
              <a:t>anniversary peg - 25th anniversary of SG report on smoking; also Koop using Memorial Day - whole idea of </a:t>
            </a:r>
            <a:r>
              <a:rPr lang="ja-JP" altLang="en-US" sz="1600"/>
              <a:t>“</a:t>
            </a:r>
            <a:r>
              <a:rPr lang="en-US" altLang="ja-JP" sz="1600"/>
              <a:t>alcohol holidays</a:t>
            </a:r>
            <a:r>
              <a:rPr lang="ja-JP" altLang="en-US" sz="1600"/>
              <a:t>”</a:t>
            </a:r>
            <a:endParaRPr lang="en-US" altLang="ja-JP" sz="1600"/>
          </a:p>
          <a:p>
            <a:pPr eaLnBrk="1" hangingPunct="1"/>
            <a:r>
              <a:rPr lang="en-US" sz="1600"/>
              <a:t>irony - person bites dog - not used here, but did use it in Bud lights - tell story</a:t>
            </a:r>
          </a:p>
          <a:p>
            <a:pPr eaLnBrk="1" hangingPunct="1"/>
            <a:r>
              <a:rPr lang="en-US" sz="1600"/>
              <a:t>celebrity - local expert, Koop</a:t>
            </a:r>
          </a:p>
          <a:p>
            <a:pPr eaLnBrk="1" hangingPunct="1"/>
            <a:r>
              <a:rPr lang="en-US" sz="1600"/>
              <a:t>breakthrough - </a:t>
            </a:r>
            <a:r>
              <a:rPr lang="ja-JP" altLang="en-US" sz="1600"/>
              <a:t>“</a:t>
            </a:r>
            <a:r>
              <a:rPr lang="en-US" altLang="ja-JP" sz="1600"/>
              <a:t>most comprehensive list ever to come from federal government</a:t>
            </a:r>
            <a:r>
              <a:rPr lang="ja-JP" altLang="en-US" sz="1600"/>
              <a:t>”</a:t>
            </a:r>
            <a:endParaRPr lang="en-US" altLang="ja-JP" sz="1600"/>
          </a:p>
          <a:p>
            <a:pPr eaLnBrk="1" hangingPunct="1"/>
            <a:r>
              <a:rPr lang="en-US" sz="1600"/>
              <a:t>local peg - local expert, local advocates, impact on Prop 134, advantage of being in wine state</a:t>
            </a:r>
          </a:p>
          <a:p>
            <a:pPr eaLnBrk="1" hangingPunct="1"/>
            <a:r>
              <a:rPr lang="en-US" sz="1600"/>
              <a:t>personalize - tricky - say why - also helped us localize - dj conversation with Mo K, and kid press conference</a:t>
            </a:r>
          </a:p>
          <a:p>
            <a:pPr eaLnBrk="1" hangingPunct="1"/>
            <a:r>
              <a:rPr lang="en-US" sz="1600"/>
              <a:t>injustice - big industry and advertising vs. kids</a:t>
            </a:r>
          </a:p>
        </p:txBody>
      </p:sp>
      <p:sp>
        <p:nvSpPr>
          <p:cNvPr id="32771" name="Rectangle 3"/>
          <p:cNvSpPr>
            <a:spLocks noGrp="1" noRot="1" noChangeAspect="1" noChangeArrowheads="1" noTextEdit="1"/>
          </p:cNvSpPr>
          <p:nvPr>
            <p:ph type="sldImg"/>
          </p:nvPr>
        </p:nvSpPr>
        <p:spPr>
          <a:xfrm>
            <a:off x="-1706563" y="288925"/>
            <a:ext cx="5662613" cy="4248150"/>
          </a:xfrm>
          <a:ln cap="flat"/>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5"/>
          <p:cNvSpPr>
            <a:spLocks noGrp="1" noChangeArrowheads="1"/>
          </p:cNvSpPr>
          <p:nvPr>
            <p:ph type="sldNum" sz="quarter" idx="5"/>
          </p:nvPr>
        </p:nvSpPr>
        <p:spPr>
          <a:noFill/>
        </p:spPr>
        <p:txBody>
          <a:bodyPr/>
          <a:lstStyle/>
          <a:p>
            <a:fld id="{DEF9511B-02AD-6548-A5E2-C29790BFB9E7}" type="slidenum">
              <a:rPr lang="en-US"/>
              <a:pPr/>
              <a:t>29</a:t>
            </a:fld>
            <a:endParaRPr lang="en-US"/>
          </a:p>
        </p:txBody>
      </p:sp>
      <p:sp>
        <p:nvSpPr>
          <p:cNvPr id="54275" name="Rectangle 2"/>
          <p:cNvSpPr>
            <a:spLocks noGrp="1" noChangeArrowheads="1"/>
          </p:cNvSpPr>
          <p:nvPr>
            <p:ph type="body" idx="1"/>
          </p:nvPr>
        </p:nvSpPr>
        <p:spPr>
          <a:xfrm>
            <a:off x="2219325" y="517525"/>
            <a:ext cx="4208463" cy="7978775"/>
          </a:xfrm>
          <a:noFill/>
          <a:ln/>
        </p:spPr>
        <p:txBody>
          <a:bodyPr/>
          <a:lstStyle/>
          <a:p>
            <a:pPr eaLnBrk="1" hangingPunct="1"/>
            <a:endParaRPr lang="en-US" sz="1600"/>
          </a:p>
        </p:txBody>
      </p:sp>
      <p:sp>
        <p:nvSpPr>
          <p:cNvPr id="54276" name="Rectangle 3"/>
          <p:cNvSpPr>
            <a:spLocks noGrp="1" noRot="1" noChangeAspect="1" noChangeArrowheads="1" noTextEdit="1"/>
          </p:cNvSpPr>
          <p:nvPr>
            <p:ph type="sldImg"/>
          </p:nvPr>
        </p:nvSpPr>
        <p:spPr>
          <a:xfrm>
            <a:off x="-1708150" y="288925"/>
            <a:ext cx="5664200" cy="4248150"/>
          </a:xfrm>
          <a:ln cap="flat"/>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773113">
              <a:defRPr sz="2400" b="1">
                <a:solidFill>
                  <a:schemeClr val="bg1"/>
                </a:solidFill>
                <a:latin typeface="Arial" charset="0"/>
                <a:ea typeface="ＭＳ Ｐゴシック" charset="0"/>
                <a:cs typeface="ＭＳ Ｐゴシック" charset="0"/>
              </a:defRPr>
            </a:lvl1pPr>
            <a:lvl2pPr marL="742950" indent="-285750" defTabSz="773113">
              <a:defRPr sz="2400" b="1">
                <a:solidFill>
                  <a:schemeClr val="bg1"/>
                </a:solidFill>
                <a:latin typeface="Arial" charset="0"/>
                <a:ea typeface="ＭＳ Ｐゴシック" charset="0"/>
              </a:defRPr>
            </a:lvl2pPr>
            <a:lvl3pPr marL="1143000" indent="-228600" defTabSz="773113">
              <a:defRPr sz="2400" b="1">
                <a:solidFill>
                  <a:schemeClr val="bg1"/>
                </a:solidFill>
                <a:latin typeface="Arial" charset="0"/>
                <a:ea typeface="ＭＳ Ｐゴシック" charset="0"/>
              </a:defRPr>
            </a:lvl3pPr>
            <a:lvl4pPr marL="1600200" indent="-228600" defTabSz="773113">
              <a:defRPr sz="2400" b="1">
                <a:solidFill>
                  <a:schemeClr val="bg1"/>
                </a:solidFill>
                <a:latin typeface="Arial" charset="0"/>
                <a:ea typeface="ＭＳ Ｐゴシック" charset="0"/>
              </a:defRPr>
            </a:lvl4pPr>
            <a:lvl5pPr marL="2057400" indent="-228600" defTabSz="773113">
              <a:defRPr sz="2400" b="1">
                <a:solidFill>
                  <a:schemeClr val="bg1"/>
                </a:solidFill>
                <a:latin typeface="Arial" charset="0"/>
                <a:ea typeface="ＭＳ Ｐゴシック" charset="0"/>
              </a:defRPr>
            </a:lvl5pPr>
            <a:lvl6pPr marL="2514600" indent="-228600" algn="ctr" defTabSz="773113" eaLnBrk="0" fontAlgn="base" hangingPunct="0">
              <a:spcBef>
                <a:spcPct val="0"/>
              </a:spcBef>
              <a:spcAft>
                <a:spcPct val="0"/>
              </a:spcAft>
              <a:defRPr sz="2400" b="1">
                <a:solidFill>
                  <a:schemeClr val="bg1"/>
                </a:solidFill>
                <a:latin typeface="Arial" charset="0"/>
                <a:ea typeface="ＭＳ Ｐゴシック" charset="0"/>
              </a:defRPr>
            </a:lvl6pPr>
            <a:lvl7pPr marL="2971800" indent="-228600" algn="ctr" defTabSz="773113" eaLnBrk="0" fontAlgn="base" hangingPunct="0">
              <a:spcBef>
                <a:spcPct val="0"/>
              </a:spcBef>
              <a:spcAft>
                <a:spcPct val="0"/>
              </a:spcAft>
              <a:defRPr sz="2400" b="1">
                <a:solidFill>
                  <a:schemeClr val="bg1"/>
                </a:solidFill>
                <a:latin typeface="Arial" charset="0"/>
                <a:ea typeface="ＭＳ Ｐゴシック" charset="0"/>
              </a:defRPr>
            </a:lvl7pPr>
            <a:lvl8pPr marL="3429000" indent="-228600" algn="ctr" defTabSz="773113" eaLnBrk="0" fontAlgn="base" hangingPunct="0">
              <a:spcBef>
                <a:spcPct val="0"/>
              </a:spcBef>
              <a:spcAft>
                <a:spcPct val="0"/>
              </a:spcAft>
              <a:defRPr sz="2400" b="1">
                <a:solidFill>
                  <a:schemeClr val="bg1"/>
                </a:solidFill>
                <a:latin typeface="Arial" charset="0"/>
                <a:ea typeface="ＭＳ Ｐゴシック" charset="0"/>
              </a:defRPr>
            </a:lvl8pPr>
            <a:lvl9pPr marL="3886200" indent="-228600" algn="ctr" defTabSz="773113" eaLnBrk="0" fontAlgn="base" hangingPunct="0">
              <a:spcBef>
                <a:spcPct val="0"/>
              </a:spcBef>
              <a:spcAft>
                <a:spcPct val="0"/>
              </a:spcAft>
              <a:defRPr sz="2400" b="1">
                <a:solidFill>
                  <a:schemeClr val="bg1"/>
                </a:solidFill>
                <a:latin typeface="Arial" charset="0"/>
                <a:ea typeface="ＭＳ Ｐゴシック" charset="0"/>
              </a:defRPr>
            </a:lvl9pPr>
          </a:lstStyle>
          <a:p>
            <a:fld id="{B8DEA458-B358-1D4A-945D-B074C54202A1}" type="slidenum">
              <a:rPr lang="en-US" sz="1000" b="0">
                <a:solidFill>
                  <a:schemeClr val="tx1"/>
                </a:solidFill>
                <a:latin typeface="Times New Roman" charset="0"/>
              </a:rPr>
              <a:pPr/>
              <a:t>30</a:t>
            </a:fld>
            <a:endParaRPr lang="en-US" sz="1000" b="0">
              <a:solidFill>
                <a:schemeClr val="tx1"/>
              </a:solidFill>
              <a:latin typeface="Times New Roman" charset="0"/>
            </a:endParaRPr>
          </a:p>
        </p:txBody>
      </p:sp>
      <p:sp>
        <p:nvSpPr>
          <p:cNvPr id="34818" name="Rectangle 2"/>
          <p:cNvSpPr>
            <a:spLocks noGrp="1" noChangeArrowheads="1"/>
          </p:cNvSpPr>
          <p:nvPr>
            <p:ph type="body" idx="1"/>
          </p:nvPr>
        </p:nvSpPr>
        <p:spPr>
          <a:xfrm>
            <a:off x="2163763" y="517525"/>
            <a:ext cx="4556125" cy="6842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600"/>
              <a:t>Now  that we had done our framing, had to get in touch with media,  pitch the story.  </a:t>
            </a:r>
          </a:p>
          <a:p>
            <a:pPr eaLnBrk="1" hangingPunct="1"/>
            <a:r>
              <a:rPr lang="en-US" sz="1600"/>
              <a:t>developing relationships - hired Rene, </a:t>
            </a:r>
            <a:r>
              <a:rPr lang="ja-JP" altLang="en-US" sz="1600"/>
              <a:t>“</a:t>
            </a:r>
            <a:r>
              <a:rPr lang="en-US" altLang="ja-JP" sz="1600"/>
              <a:t>borrowed</a:t>
            </a:r>
            <a:r>
              <a:rPr lang="ja-JP" altLang="en-US" sz="1600"/>
              <a:t>”</a:t>
            </a:r>
            <a:r>
              <a:rPr lang="en-US" altLang="ja-JP" sz="1600"/>
              <a:t> his contacts and credibility</a:t>
            </a:r>
          </a:p>
          <a:p>
            <a:pPr eaLnBrk="1" hangingPunct="1"/>
            <a:r>
              <a:rPr lang="en-US" sz="1600"/>
              <a:t>creating news - at first relied on Koop to do that, then in consultation with other sites, decided at last minute (week before) to do a local press conference</a:t>
            </a:r>
          </a:p>
          <a:p>
            <a:pPr eaLnBrk="1" hangingPunct="1"/>
            <a:r>
              <a:rPr lang="en-US" sz="1600"/>
              <a:t>using breaking news - again, piggybacking on Koop - also, cyanide in Chilean grapes story a good example</a:t>
            </a:r>
          </a:p>
          <a:p>
            <a:pPr eaLnBrk="1" hangingPunct="1"/>
            <a:r>
              <a:rPr lang="en-US" sz="1600"/>
              <a:t>paid advertising - not used in this campaign - Canadians have used very effectively on smoking - also Wm. Bennett story in US - paid media to generate </a:t>
            </a:r>
            <a:r>
              <a:rPr lang="ja-JP" altLang="en-US" sz="1600"/>
              <a:t>“</a:t>
            </a:r>
            <a:r>
              <a:rPr lang="en-US" altLang="ja-JP" sz="1600"/>
              <a:t>earned media</a:t>
            </a:r>
            <a:r>
              <a:rPr lang="ja-JP" altLang="en-US" sz="1600"/>
              <a:t>”</a:t>
            </a:r>
            <a:endParaRPr lang="en-US" sz="1600"/>
          </a:p>
        </p:txBody>
      </p:sp>
      <p:sp>
        <p:nvSpPr>
          <p:cNvPr id="34819" name="Rectangle 3"/>
          <p:cNvSpPr>
            <a:spLocks noGrp="1" noRot="1" noChangeAspect="1" noChangeArrowheads="1" noTextEdit="1"/>
          </p:cNvSpPr>
          <p:nvPr>
            <p:ph type="sldImg"/>
          </p:nvPr>
        </p:nvSpPr>
        <p:spPr>
          <a:xfrm>
            <a:off x="-1873250" y="182563"/>
            <a:ext cx="5937250" cy="4454525"/>
          </a:xfrm>
          <a:ln cap="flat"/>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5"/>
          <p:cNvSpPr>
            <a:spLocks noGrp="1" noChangeArrowheads="1"/>
          </p:cNvSpPr>
          <p:nvPr>
            <p:ph type="sldNum" sz="quarter" idx="5"/>
          </p:nvPr>
        </p:nvSpPr>
        <p:spPr>
          <a:noFill/>
        </p:spPr>
        <p:txBody>
          <a:bodyPr/>
          <a:lstStyle/>
          <a:p>
            <a:fld id="{FB3F2870-6081-F148-8ECA-B42A21F7B0DD}" type="slidenum">
              <a:rPr lang="en-US"/>
              <a:pPr/>
              <a:t>31</a:t>
            </a:fld>
            <a:endParaRPr lang="en-US"/>
          </a:p>
        </p:txBody>
      </p:sp>
      <p:sp>
        <p:nvSpPr>
          <p:cNvPr id="63491" name="Rectangle 2"/>
          <p:cNvSpPr>
            <a:spLocks noGrp="1" noRot="1" noChangeAspect="1" noChangeArrowheads="1" noTextEdit="1"/>
          </p:cNvSpPr>
          <p:nvPr>
            <p:ph type="sldImg"/>
          </p:nvPr>
        </p:nvSpPr>
        <p:spPr>
          <a:xfrm>
            <a:off x="533400" y="4114800"/>
            <a:ext cx="5645150" cy="4233863"/>
          </a:xfrm>
          <a:ln cap="flat"/>
        </p:spPr>
      </p:sp>
      <p:sp>
        <p:nvSpPr>
          <p:cNvPr id="63492" name="Rectangle 3"/>
          <p:cNvSpPr>
            <a:spLocks noGrp="1" noChangeArrowheads="1"/>
          </p:cNvSpPr>
          <p:nvPr>
            <p:ph type="body" idx="1"/>
          </p:nvPr>
        </p:nvSpPr>
        <p:spPr>
          <a:xfrm>
            <a:off x="2674938" y="517525"/>
            <a:ext cx="4067175" cy="8081963"/>
          </a:xfrm>
          <a:noFill/>
          <a:ln/>
        </p:spPr>
        <p:txBody>
          <a:bodyPr/>
          <a:lstStyle/>
          <a:p>
            <a:pPr eaLnBrk="1" hangingPunct="1"/>
            <a:r>
              <a:rPr lang="en-US" sz="1600"/>
              <a:t>Media advocacy needs to be done in the context of larger campaigns.  In this light, I am always asking groups I work with these four questions.  It is very hard to get where you want to go if you don’t know  where you are going.  You have to define the problem and the policy or solution if you want your media advocacy work to have influence.  You need to know WHO can make the change, and WHO must be mobilized in order to apply the necessary pressure for change to happen.  These questions determine your audience, and therefore the channels and strategies of communication you will use.</a:t>
            </a:r>
            <a:endParaRPr lang="en-US" sz="14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773113">
              <a:defRPr sz="2400" b="1">
                <a:solidFill>
                  <a:schemeClr val="bg1"/>
                </a:solidFill>
                <a:latin typeface="Arial" charset="0"/>
                <a:ea typeface="ＭＳ Ｐゴシック" charset="0"/>
                <a:cs typeface="ＭＳ Ｐゴシック" charset="0"/>
              </a:defRPr>
            </a:lvl1pPr>
            <a:lvl2pPr marL="742950" indent="-285750" defTabSz="773113">
              <a:defRPr sz="2400" b="1">
                <a:solidFill>
                  <a:schemeClr val="bg1"/>
                </a:solidFill>
                <a:latin typeface="Arial" charset="0"/>
                <a:ea typeface="ＭＳ Ｐゴシック" charset="0"/>
              </a:defRPr>
            </a:lvl2pPr>
            <a:lvl3pPr marL="1143000" indent="-228600" defTabSz="773113">
              <a:defRPr sz="2400" b="1">
                <a:solidFill>
                  <a:schemeClr val="bg1"/>
                </a:solidFill>
                <a:latin typeface="Arial" charset="0"/>
                <a:ea typeface="ＭＳ Ｐゴシック" charset="0"/>
              </a:defRPr>
            </a:lvl3pPr>
            <a:lvl4pPr marL="1600200" indent="-228600" defTabSz="773113">
              <a:defRPr sz="2400" b="1">
                <a:solidFill>
                  <a:schemeClr val="bg1"/>
                </a:solidFill>
                <a:latin typeface="Arial" charset="0"/>
                <a:ea typeface="ＭＳ Ｐゴシック" charset="0"/>
              </a:defRPr>
            </a:lvl4pPr>
            <a:lvl5pPr marL="2057400" indent="-228600" defTabSz="773113">
              <a:defRPr sz="2400" b="1">
                <a:solidFill>
                  <a:schemeClr val="bg1"/>
                </a:solidFill>
                <a:latin typeface="Arial" charset="0"/>
                <a:ea typeface="ＭＳ Ｐゴシック" charset="0"/>
              </a:defRPr>
            </a:lvl5pPr>
            <a:lvl6pPr marL="2514600" indent="-228600" algn="ctr" defTabSz="773113" eaLnBrk="0" fontAlgn="base" hangingPunct="0">
              <a:spcBef>
                <a:spcPct val="0"/>
              </a:spcBef>
              <a:spcAft>
                <a:spcPct val="0"/>
              </a:spcAft>
              <a:defRPr sz="2400" b="1">
                <a:solidFill>
                  <a:schemeClr val="bg1"/>
                </a:solidFill>
                <a:latin typeface="Arial" charset="0"/>
                <a:ea typeface="ＭＳ Ｐゴシック" charset="0"/>
              </a:defRPr>
            </a:lvl6pPr>
            <a:lvl7pPr marL="2971800" indent="-228600" algn="ctr" defTabSz="773113" eaLnBrk="0" fontAlgn="base" hangingPunct="0">
              <a:spcBef>
                <a:spcPct val="0"/>
              </a:spcBef>
              <a:spcAft>
                <a:spcPct val="0"/>
              </a:spcAft>
              <a:defRPr sz="2400" b="1">
                <a:solidFill>
                  <a:schemeClr val="bg1"/>
                </a:solidFill>
                <a:latin typeface="Arial" charset="0"/>
                <a:ea typeface="ＭＳ Ｐゴシック" charset="0"/>
              </a:defRPr>
            </a:lvl7pPr>
            <a:lvl8pPr marL="3429000" indent="-228600" algn="ctr" defTabSz="773113" eaLnBrk="0" fontAlgn="base" hangingPunct="0">
              <a:spcBef>
                <a:spcPct val="0"/>
              </a:spcBef>
              <a:spcAft>
                <a:spcPct val="0"/>
              </a:spcAft>
              <a:defRPr sz="2400" b="1">
                <a:solidFill>
                  <a:schemeClr val="bg1"/>
                </a:solidFill>
                <a:latin typeface="Arial" charset="0"/>
                <a:ea typeface="ＭＳ Ｐゴシック" charset="0"/>
              </a:defRPr>
            </a:lvl8pPr>
            <a:lvl9pPr marL="3886200" indent="-228600" algn="ctr" defTabSz="773113" eaLnBrk="0" fontAlgn="base" hangingPunct="0">
              <a:spcBef>
                <a:spcPct val="0"/>
              </a:spcBef>
              <a:spcAft>
                <a:spcPct val="0"/>
              </a:spcAft>
              <a:defRPr sz="2400" b="1">
                <a:solidFill>
                  <a:schemeClr val="bg1"/>
                </a:solidFill>
                <a:latin typeface="Arial" charset="0"/>
                <a:ea typeface="ＭＳ Ｐゴシック" charset="0"/>
              </a:defRPr>
            </a:lvl9pPr>
          </a:lstStyle>
          <a:p>
            <a:fld id="{1425B8D6-F9F8-BE4C-AFEB-29C285078EE8}" type="slidenum">
              <a:rPr lang="en-US" sz="1000" b="0">
                <a:solidFill>
                  <a:schemeClr val="tx1"/>
                </a:solidFill>
                <a:latin typeface="Times New Roman" charset="0"/>
              </a:rPr>
              <a:pPr/>
              <a:t>33</a:t>
            </a:fld>
            <a:endParaRPr lang="en-US" sz="1000" b="0">
              <a:solidFill>
                <a:schemeClr val="tx1"/>
              </a:solidFill>
              <a:latin typeface="Times New Roman" charset="0"/>
            </a:endParaRPr>
          </a:p>
        </p:txBody>
      </p:sp>
      <p:sp>
        <p:nvSpPr>
          <p:cNvPr id="24578" name="Rectangle 2"/>
          <p:cNvSpPr>
            <a:spLocks noGrp="1" noChangeArrowheads="1"/>
          </p:cNvSpPr>
          <p:nvPr>
            <p:ph type="body" idx="1"/>
          </p:nvPr>
        </p:nvSpPr>
        <p:spPr>
          <a:xfrm>
            <a:off x="2101850" y="309563"/>
            <a:ext cx="4557713" cy="82645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600"/>
              <a:t>What are we doing when we do media advocacy?  Review key elements, framing concept - have to get the media</a:t>
            </a:r>
            <a:r>
              <a:rPr lang="ja-JP" altLang="en-US" sz="1600"/>
              <a:t>’</a:t>
            </a:r>
            <a:r>
              <a:rPr lang="en-US" altLang="ja-JP" sz="1600"/>
              <a:t>s attention, then try to increase the odds the media will tell the story the way we want it told - generally, this means the story in some way feeds into policy objective.  </a:t>
            </a:r>
          </a:p>
          <a:p>
            <a:pPr eaLnBrk="1" hangingPunct="1"/>
            <a:r>
              <a:rPr lang="en-US" sz="1600"/>
              <a:t>Another key, and often overlooked element, is the infrastructure needed for media advocacy - people at a minimum need:  media lists, knowledge of basic media relations - whom to talk with about what, what formats to use in contacting media, etc. - and then, technical assistance and training with the art of media advocacy.  Since you are in the position of possibly providing this kind of technical assistance, we willl return to this point.</a:t>
            </a:r>
          </a:p>
          <a:p>
            <a:pPr eaLnBrk="1" hangingPunct="1"/>
            <a:r>
              <a:rPr lang="en-US" sz="1600"/>
              <a:t>Pollster Humphrey Taylor calls media advocacy </a:t>
            </a:r>
            <a:r>
              <a:rPr lang="ja-JP" altLang="en-US" sz="1600"/>
              <a:t>“</a:t>
            </a:r>
            <a:r>
              <a:rPr lang="en-US" altLang="ja-JP" sz="1600"/>
              <a:t>more an art than a science, and best learned by doing.</a:t>
            </a:r>
            <a:r>
              <a:rPr lang="ja-JP" altLang="en-US" sz="1600"/>
              <a:t>”</a:t>
            </a:r>
            <a:r>
              <a:rPr lang="en-US" altLang="ja-JP" sz="1600"/>
              <a:t>  In that light, best way I know of introducing media advocacy without actually doing a campaign with you is to use a case study.  This was our first effort in media advocacy - you are at least as sophisticated about it as we were, and probably more so.</a:t>
            </a:r>
          </a:p>
          <a:p>
            <a:pPr eaLnBrk="1" hangingPunct="1"/>
            <a:r>
              <a:rPr lang="en-US" sz="1600"/>
              <a:t>Koop:  (show report, describe workshop and situation, ask what problem with that is from media perspective)</a:t>
            </a:r>
          </a:p>
          <a:p>
            <a:pPr eaLnBrk="1" hangingPunct="1"/>
            <a:r>
              <a:rPr lang="en-US" sz="1600"/>
              <a:t>Challenges:  lame duck, DUI </a:t>
            </a:r>
            <a:r>
              <a:rPr lang="ja-JP" altLang="en-US" sz="1600"/>
              <a:t>“</a:t>
            </a:r>
            <a:r>
              <a:rPr lang="en-US" altLang="ja-JP" sz="1600"/>
              <a:t>old story</a:t>
            </a:r>
            <a:r>
              <a:rPr lang="ja-JP" altLang="en-US" sz="1600"/>
              <a:t>”</a:t>
            </a:r>
            <a:r>
              <a:rPr lang="en-US" altLang="ja-JP" sz="1600"/>
              <a:t>, 230 recs, DC story</a:t>
            </a:r>
          </a:p>
          <a:p>
            <a:pPr eaLnBrk="1" hangingPunct="1"/>
            <a:r>
              <a:rPr lang="en-US" sz="1600"/>
              <a:t>Opportunity:  reports, research are news!</a:t>
            </a:r>
          </a:p>
        </p:txBody>
      </p:sp>
      <p:sp>
        <p:nvSpPr>
          <p:cNvPr id="24579" name="Rectangle 3"/>
          <p:cNvSpPr>
            <a:spLocks noGrp="1" noRot="1" noChangeAspect="1" noChangeArrowheads="1" noTextEdit="1"/>
          </p:cNvSpPr>
          <p:nvPr>
            <p:ph type="sldImg"/>
          </p:nvPr>
        </p:nvSpPr>
        <p:spPr>
          <a:xfrm>
            <a:off x="-1225550" y="320675"/>
            <a:ext cx="4792663" cy="3595688"/>
          </a:xfrm>
          <a:ln cap="flat"/>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5"/>
          <p:cNvSpPr>
            <a:spLocks noGrp="1" noChangeArrowheads="1"/>
          </p:cNvSpPr>
          <p:nvPr>
            <p:ph type="sldNum" sz="quarter" idx="5"/>
          </p:nvPr>
        </p:nvSpPr>
        <p:spPr>
          <a:noFill/>
        </p:spPr>
        <p:txBody>
          <a:bodyPr/>
          <a:lstStyle/>
          <a:p>
            <a:fld id="{CA830466-4F78-3340-B1DD-8C08E8A8F4FD}" type="slidenum">
              <a:rPr lang="en-US"/>
              <a:pPr/>
              <a:t>34</a:t>
            </a:fld>
            <a:endParaRPr lang="en-US"/>
          </a:p>
        </p:txBody>
      </p:sp>
      <p:sp>
        <p:nvSpPr>
          <p:cNvPr id="44035" name="Rectangle 2"/>
          <p:cNvSpPr>
            <a:spLocks noGrp="1" noChangeArrowheads="1"/>
          </p:cNvSpPr>
          <p:nvPr>
            <p:ph type="body" idx="1"/>
          </p:nvPr>
        </p:nvSpPr>
        <p:spPr>
          <a:xfrm>
            <a:off x="2044700" y="619125"/>
            <a:ext cx="4422775" cy="7050088"/>
          </a:xfrm>
          <a:noFill/>
          <a:ln/>
        </p:spPr>
        <p:txBody>
          <a:bodyPr/>
          <a:lstStyle/>
          <a:p>
            <a:pPr eaLnBrk="1" hangingPunct="1"/>
            <a:r>
              <a:rPr lang="en-US" sz="1600"/>
              <a:t>Describe the shift required to do media advocacy - compared to other uses of the media (e.g. public relations, social marketing), requires shift to policy level in problem definition, long-term focus, use of media to influence POLICY.</a:t>
            </a:r>
          </a:p>
          <a:p>
            <a:pPr eaLnBrk="1" hangingPunct="1"/>
            <a:endParaRPr lang="en-US" sz="1600"/>
          </a:p>
          <a:p>
            <a:pPr eaLnBrk="1" hangingPunct="1"/>
            <a:r>
              <a:rPr lang="en-US" sz="1600"/>
              <a:t>Key to media advocacy - the idea of framing - use my picture image.  Ask:  what is dominant frame on health problems?  who is responsible for them?  who needs to be reached, affected, etc.?  Goal of media advocacy is to shift the frame...</a:t>
            </a:r>
          </a:p>
        </p:txBody>
      </p:sp>
      <p:sp>
        <p:nvSpPr>
          <p:cNvPr id="44036" name="Rectangle 3"/>
          <p:cNvSpPr>
            <a:spLocks noGrp="1" noRot="1" noChangeAspect="1" noChangeArrowheads="1" noTextEdit="1"/>
          </p:cNvSpPr>
          <p:nvPr>
            <p:ph type="sldImg"/>
          </p:nvPr>
        </p:nvSpPr>
        <p:spPr>
          <a:xfrm>
            <a:off x="685800" y="4572000"/>
            <a:ext cx="4810125" cy="3606800"/>
          </a:xfrm>
          <a:ln cap="flat"/>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p:cNvSpPr>
            <a:spLocks noGrp="1" noChangeArrowheads="1"/>
          </p:cNvSpPr>
          <p:nvPr>
            <p:ph type="sldNum" sz="quarter" idx="5"/>
          </p:nvPr>
        </p:nvSpPr>
        <p:spPr>
          <a:noFill/>
        </p:spPr>
        <p:txBody>
          <a:bodyPr/>
          <a:lstStyle/>
          <a:p>
            <a:fld id="{40DBADB6-F9B8-7247-91D1-9E3D6F5FC8E6}" type="slidenum">
              <a:rPr lang="en-US"/>
              <a:pPr/>
              <a:t>35</a:t>
            </a:fld>
            <a:endParaRPr lang="en-US"/>
          </a:p>
        </p:txBody>
      </p:sp>
      <p:sp>
        <p:nvSpPr>
          <p:cNvPr id="46083" name="Rectangle 2"/>
          <p:cNvSpPr>
            <a:spLocks noGrp="1" noRot="1" noChangeAspect="1" noChangeArrowheads="1" noTextEdit="1"/>
          </p:cNvSpPr>
          <p:nvPr>
            <p:ph type="sldImg"/>
          </p:nvPr>
        </p:nvSpPr>
        <p:spPr>
          <a:xfrm>
            <a:off x="1884363" y="1225550"/>
            <a:ext cx="3241675" cy="2432050"/>
          </a:xfrm>
          <a:ln/>
        </p:spPr>
      </p:sp>
      <p:sp>
        <p:nvSpPr>
          <p:cNvPr id="46084"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5"/>
          <p:cNvSpPr>
            <a:spLocks noGrp="1" noChangeArrowheads="1"/>
          </p:cNvSpPr>
          <p:nvPr>
            <p:ph type="sldNum" sz="quarter" idx="5"/>
          </p:nvPr>
        </p:nvSpPr>
        <p:spPr>
          <a:noFill/>
        </p:spPr>
        <p:txBody>
          <a:bodyPr/>
          <a:lstStyle/>
          <a:p>
            <a:fld id="{2313620C-F24E-1D41-A976-C5158B426B22}" type="slidenum">
              <a:rPr lang="en-US"/>
              <a:pPr/>
              <a:t>5</a:t>
            </a:fld>
            <a:endParaRPr lang="en-US"/>
          </a:p>
        </p:txBody>
      </p:sp>
      <p:sp>
        <p:nvSpPr>
          <p:cNvPr id="18435" name="Rectangle 2"/>
          <p:cNvSpPr>
            <a:spLocks noGrp="1" noRot="1" noChangeAspect="1" noChangeArrowheads="1" noTextEdit="1"/>
          </p:cNvSpPr>
          <p:nvPr>
            <p:ph type="sldImg"/>
          </p:nvPr>
        </p:nvSpPr>
        <p:spPr>
          <a:xfrm>
            <a:off x="1884363" y="1225550"/>
            <a:ext cx="3241675" cy="2432050"/>
          </a:xfrm>
          <a:ln/>
        </p:spPr>
      </p:sp>
      <p:sp>
        <p:nvSpPr>
          <p:cNvPr id="18436"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xfrm>
            <a:off x="1884363" y="1225550"/>
            <a:ext cx="3241675" cy="2432050"/>
          </a:xfrm>
          <a:ln/>
        </p:spPr>
      </p:sp>
      <p:sp>
        <p:nvSpPr>
          <p:cNvPr id="29699" name="Notes Placeholder 2"/>
          <p:cNvSpPr>
            <a:spLocks noGrp="1"/>
          </p:cNvSpPr>
          <p:nvPr>
            <p:ph type="body" idx="1"/>
          </p:nvPr>
        </p:nvSpPr>
        <p:spPr>
          <a:noFill/>
          <a:ln/>
        </p:spPr>
        <p:txBody>
          <a:bodyPr/>
          <a:lstStyle/>
          <a:p>
            <a:endParaRPr lang="en-US"/>
          </a:p>
        </p:txBody>
      </p:sp>
      <p:sp>
        <p:nvSpPr>
          <p:cNvPr id="29700" name="Slide Number Placeholder 3"/>
          <p:cNvSpPr>
            <a:spLocks noGrp="1"/>
          </p:cNvSpPr>
          <p:nvPr>
            <p:ph type="sldNum" sz="quarter" idx="5"/>
          </p:nvPr>
        </p:nvSpPr>
        <p:spPr>
          <a:noFill/>
        </p:spPr>
        <p:txBody>
          <a:bodyPr/>
          <a:lstStyle/>
          <a:p>
            <a:fld id="{D200873A-D178-D343-BC0B-C496E21963E4}" type="slidenum">
              <a:rPr lang="en-US"/>
              <a:pPr/>
              <a:t>38</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xfrm>
            <a:off x="1884363" y="1225550"/>
            <a:ext cx="3241675" cy="2432050"/>
          </a:xfrm>
          <a:ln/>
        </p:spPr>
      </p:sp>
      <p:sp>
        <p:nvSpPr>
          <p:cNvPr id="36867" name="Notes Placeholder 2"/>
          <p:cNvSpPr>
            <a:spLocks noGrp="1"/>
          </p:cNvSpPr>
          <p:nvPr>
            <p:ph type="body" idx="1"/>
          </p:nvPr>
        </p:nvSpPr>
        <p:spPr>
          <a:noFill/>
          <a:ln/>
        </p:spPr>
        <p:txBody>
          <a:bodyPr/>
          <a:lstStyle/>
          <a:p>
            <a:endParaRPr lang="en-US"/>
          </a:p>
        </p:txBody>
      </p:sp>
      <p:sp>
        <p:nvSpPr>
          <p:cNvPr id="36868" name="Slide Number Placeholder 3"/>
          <p:cNvSpPr>
            <a:spLocks noGrp="1"/>
          </p:cNvSpPr>
          <p:nvPr>
            <p:ph type="sldNum" sz="quarter" idx="5"/>
          </p:nvPr>
        </p:nvSpPr>
        <p:spPr>
          <a:noFill/>
        </p:spPr>
        <p:txBody>
          <a:bodyPr/>
          <a:lstStyle/>
          <a:p>
            <a:fld id="{C0087925-E756-BB40-8C13-03318F2B7ABA}" type="slidenum">
              <a:rPr lang="en-US"/>
              <a:pPr/>
              <a:t>40</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endParaRPr lang="en-US"/>
          </a:p>
        </p:txBody>
      </p:sp>
      <p:sp>
        <p:nvSpPr>
          <p:cNvPr id="38916" name="Slide Number Placeholder 3"/>
          <p:cNvSpPr>
            <a:spLocks noGrp="1"/>
          </p:cNvSpPr>
          <p:nvPr>
            <p:ph type="sldNum" sz="quarter" idx="5"/>
          </p:nvPr>
        </p:nvSpPr>
        <p:spPr>
          <a:noFill/>
        </p:spPr>
        <p:txBody>
          <a:bodyPr/>
          <a:lstStyle/>
          <a:p>
            <a:fld id="{12861BE9-374A-C54E-97C3-0ABDBD617DDF}" type="slidenum">
              <a:rPr lang="en-US"/>
              <a:pPr/>
              <a:t>41</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bwMode="auto">
          <a:xfrm>
            <a:off x="1884363" y="1225550"/>
            <a:ext cx="3241675" cy="24320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42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
        <p:nvSpPr>
          <p:cNvPr id="542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8D5F39F-2D50-7D45-B762-90E8A3CFFCDD}" type="slidenum">
              <a:rPr lang="en-US" sz="1200">
                <a:latin typeface="Calibri" charset="0"/>
              </a:rPr>
              <a:pPr eaLnBrk="1" hangingPunct="1"/>
              <a:t>42</a:t>
            </a:fld>
            <a:endParaRPr lang="en-US" sz="1200">
              <a:latin typeface="Calibri"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noTextEdit="1"/>
          </p:cNvSpPr>
          <p:nvPr>
            <p:ph type="sldImg"/>
          </p:nvPr>
        </p:nvSpPr>
        <p:spPr bwMode="auto">
          <a:xfrm>
            <a:off x="1884363" y="1225550"/>
            <a:ext cx="3241675" cy="24320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63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
        <p:nvSpPr>
          <p:cNvPr id="563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E599723-10BB-F146-9DCD-220FAD50C582}" type="slidenum">
              <a:rPr lang="en-US" sz="1200">
                <a:latin typeface="Calibri" charset="0"/>
              </a:rPr>
              <a:pPr eaLnBrk="1" hangingPunct="1"/>
              <a:t>43</a:t>
            </a:fld>
            <a:endParaRPr lang="en-US" sz="1200">
              <a:latin typeface="Calibri"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xfrm>
            <a:off x="1884363" y="1225550"/>
            <a:ext cx="3241675" cy="24320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B74FF07-C70E-C04A-A737-35F0C0954A77}" type="slidenum">
              <a:rPr lang="en-US" sz="1200">
                <a:latin typeface="Calibri" charset="0"/>
              </a:rPr>
              <a:pPr eaLnBrk="1" hangingPunct="1"/>
              <a:t>44</a:t>
            </a:fld>
            <a:endParaRPr lang="en-US" sz="1200">
              <a:latin typeface="Calibri"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xfrm>
            <a:off x="1884363" y="1225550"/>
            <a:ext cx="3241675" cy="24320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26A6AB0-5781-F149-A4AF-8A82D4F7CE2D}" type="slidenum">
              <a:rPr lang="en-US" sz="1200">
                <a:latin typeface="Calibri" charset="0"/>
              </a:rPr>
              <a:pPr eaLnBrk="1" hangingPunct="1"/>
              <a:t>45</a:t>
            </a:fld>
            <a:endParaRPr lang="en-US" sz="1200">
              <a:latin typeface="Calibri"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xfrm>
            <a:off x="1884363" y="1225550"/>
            <a:ext cx="3241675" cy="24320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5E8EF05-B65F-A248-9C47-870E10D534A0}" type="slidenum">
              <a:rPr lang="en-US" sz="1200">
                <a:latin typeface="Calibri" charset="0"/>
              </a:rPr>
              <a:pPr eaLnBrk="1" hangingPunct="1"/>
              <a:t>49</a:t>
            </a:fld>
            <a:endParaRPr lang="en-US" sz="1200">
              <a:latin typeface="Calibri"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5"/>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9B41F3D-78F2-9547-97F9-0315ED164B87}" type="slidenum">
              <a:rPr lang="en-US" sz="1200">
                <a:latin typeface="Calibri" charset="0"/>
              </a:rPr>
              <a:pPr eaLnBrk="1" hangingPunct="1"/>
              <a:t>51</a:t>
            </a:fld>
            <a:endParaRPr lang="en-US" sz="1200">
              <a:latin typeface="Calibri" charset="0"/>
            </a:endParaRPr>
          </a:p>
        </p:txBody>
      </p:sp>
      <p:sp>
        <p:nvSpPr>
          <p:cNvPr id="20482" name="Rectangle 2"/>
          <p:cNvSpPr>
            <a:spLocks noGrp="1" noChangeArrowheads="1"/>
          </p:cNvSpPr>
          <p:nvPr>
            <p:ph type="body" idx="1"/>
          </p:nvPr>
        </p:nvSpPr>
        <p:spPr bwMode="auto">
          <a:xfrm>
            <a:off x="2219960" y="516467"/>
            <a:ext cx="4207863" cy="79794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600"/>
              <a:t>Here is one list of some of the elements of a newsworthy story.  We combined as many of these as we could on Koop:</a:t>
            </a:r>
          </a:p>
          <a:p>
            <a:pPr eaLnBrk="1" hangingPunct="1">
              <a:spcBef>
                <a:spcPct val="0"/>
              </a:spcBef>
            </a:pPr>
            <a:r>
              <a:rPr lang="en-US" sz="1600"/>
              <a:t>controversy - </a:t>
            </a:r>
            <a:r>
              <a:rPr lang="ja-JP" altLang="en-US" sz="1600"/>
              <a:t>“</a:t>
            </a:r>
            <a:r>
              <a:rPr lang="en-US" altLang="ja-JP" sz="1600"/>
              <a:t>recommendations the alcohol industry did not want you to see</a:t>
            </a:r>
            <a:r>
              <a:rPr lang="ja-JP" altLang="en-US" sz="1600"/>
              <a:t>”</a:t>
            </a:r>
            <a:endParaRPr lang="en-US" altLang="ja-JP" sz="1600"/>
          </a:p>
          <a:p>
            <a:pPr eaLnBrk="1" hangingPunct="1">
              <a:spcBef>
                <a:spcPct val="0"/>
              </a:spcBef>
            </a:pPr>
            <a:r>
              <a:rPr lang="en-US" sz="1600"/>
              <a:t>milestone - </a:t>
            </a:r>
            <a:r>
              <a:rPr lang="ja-JP" altLang="en-US" sz="1600"/>
              <a:t>“</a:t>
            </a:r>
            <a:r>
              <a:rPr lang="en-US" altLang="ja-JP" sz="1600"/>
              <a:t>turning point</a:t>
            </a:r>
            <a:r>
              <a:rPr lang="ja-JP" altLang="en-US" sz="1600"/>
              <a:t>”</a:t>
            </a:r>
            <a:endParaRPr lang="en-US" altLang="ja-JP" sz="1600"/>
          </a:p>
          <a:p>
            <a:pPr eaLnBrk="1" hangingPunct="1">
              <a:spcBef>
                <a:spcPct val="0"/>
              </a:spcBef>
            </a:pPr>
            <a:r>
              <a:rPr lang="en-US" sz="1600"/>
              <a:t>anniversary peg - 25th anniversary of SG report on smoking; also Koop using Memorial Day - whole idea of </a:t>
            </a:r>
            <a:r>
              <a:rPr lang="ja-JP" altLang="en-US" sz="1600"/>
              <a:t>“</a:t>
            </a:r>
            <a:r>
              <a:rPr lang="en-US" altLang="ja-JP" sz="1600"/>
              <a:t>alcohol holidays</a:t>
            </a:r>
            <a:r>
              <a:rPr lang="ja-JP" altLang="en-US" sz="1600"/>
              <a:t>”</a:t>
            </a:r>
            <a:endParaRPr lang="en-US" altLang="ja-JP" sz="1600"/>
          </a:p>
          <a:p>
            <a:pPr eaLnBrk="1" hangingPunct="1">
              <a:spcBef>
                <a:spcPct val="0"/>
              </a:spcBef>
            </a:pPr>
            <a:r>
              <a:rPr lang="en-US" sz="1600"/>
              <a:t>irony - person bites dog - not used here, but did use it in Bud lights - tell story</a:t>
            </a:r>
          </a:p>
          <a:p>
            <a:pPr eaLnBrk="1" hangingPunct="1">
              <a:spcBef>
                <a:spcPct val="0"/>
              </a:spcBef>
            </a:pPr>
            <a:r>
              <a:rPr lang="en-US" sz="1600"/>
              <a:t>celebrity - local expert, Koop</a:t>
            </a:r>
          </a:p>
          <a:p>
            <a:pPr eaLnBrk="1" hangingPunct="1">
              <a:spcBef>
                <a:spcPct val="0"/>
              </a:spcBef>
            </a:pPr>
            <a:r>
              <a:rPr lang="en-US" sz="1600"/>
              <a:t>breakthrough - </a:t>
            </a:r>
            <a:r>
              <a:rPr lang="ja-JP" altLang="en-US" sz="1600"/>
              <a:t>“</a:t>
            </a:r>
            <a:r>
              <a:rPr lang="en-US" altLang="ja-JP" sz="1600"/>
              <a:t>most comprehensive list ever to come from federal government</a:t>
            </a:r>
            <a:r>
              <a:rPr lang="ja-JP" altLang="en-US" sz="1600"/>
              <a:t>”</a:t>
            </a:r>
            <a:endParaRPr lang="en-US" altLang="ja-JP" sz="1600"/>
          </a:p>
          <a:p>
            <a:pPr eaLnBrk="1" hangingPunct="1">
              <a:spcBef>
                <a:spcPct val="0"/>
              </a:spcBef>
            </a:pPr>
            <a:r>
              <a:rPr lang="en-US" sz="1600"/>
              <a:t>local peg - local expert, local advocates, impact on Prop 134, advantage of being in wine state</a:t>
            </a:r>
          </a:p>
          <a:p>
            <a:pPr eaLnBrk="1" hangingPunct="1">
              <a:spcBef>
                <a:spcPct val="0"/>
              </a:spcBef>
            </a:pPr>
            <a:r>
              <a:rPr lang="en-US" sz="1600"/>
              <a:t>personalize - tricky - say why - also helped us localize - dj conversation with Mo K, and kid press conference</a:t>
            </a:r>
          </a:p>
          <a:p>
            <a:pPr eaLnBrk="1" hangingPunct="1">
              <a:spcBef>
                <a:spcPct val="0"/>
              </a:spcBef>
            </a:pPr>
            <a:r>
              <a:rPr lang="en-US" sz="1600"/>
              <a:t>injustice - big industry and advertising vs. kids</a:t>
            </a:r>
          </a:p>
        </p:txBody>
      </p:sp>
      <p:sp>
        <p:nvSpPr>
          <p:cNvPr id="20483" name="Rectangle 3"/>
          <p:cNvSpPr>
            <a:spLocks noGrp="1" noRot="1" noChangeAspect="1" noChangeArrowheads="1" noTextEdit="1"/>
          </p:cNvSpPr>
          <p:nvPr>
            <p:ph type="sldImg"/>
          </p:nvPr>
        </p:nvSpPr>
        <p:spPr bwMode="auto">
          <a:xfrm>
            <a:off x="-1723389" y="288899"/>
            <a:ext cx="5695950" cy="4247938"/>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5"/>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F932FF52-5693-C047-8604-CF825B01C737}" type="slidenum">
              <a:rPr lang="en-US" sz="1200">
                <a:latin typeface="Calibri" charset="0"/>
              </a:rPr>
              <a:pPr eaLnBrk="1" hangingPunct="1"/>
              <a:t>52</a:t>
            </a:fld>
            <a:endParaRPr lang="en-US" sz="1200">
              <a:latin typeface="Calibri" charset="0"/>
            </a:endParaRPr>
          </a:p>
        </p:txBody>
      </p:sp>
      <p:sp>
        <p:nvSpPr>
          <p:cNvPr id="22530" name="Rectangle 2"/>
          <p:cNvSpPr>
            <a:spLocks noGrp="1" noChangeArrowheads="1"/>
          </p:cNvSpPr>
          <p:nvPr>
            <p:ph type="body" idx="1"/>
          </p:nvPr>
        </p:nvSpPr>
        <p:spPr bwMode="auto">
          <a:xfrm>
            <a:off x="2163163" y="516467"/>
            <a:ext cx="4556760" cy="684318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600"/>
              <a:t>Now  that we had done our framing, had to get in touch with media,  pitch the story.  </a:t>
            </a:r>
          </a:p>
          <a:p>
            <a:pPr eaLnBrk="1" hangingPunct="1">
              <a:spcBef>
                <a:spcPct val="0"/>
              </a:spcBef>
            </a:pPr>
            <a:r>
              <a:rPr lang="en-US" sz="1600"/>
              <a:t>developing relationships - hired Rene, </a:t>
            </a:r>
            <a:r>
              <a:rPr lang="ja-JP" altLang="en-US" sz="1600"/>
              <a:t>“</a:t>
            </a:r>
            <a:r>
              <a:rPr lang="en-US" altLang="ja-JP" sz="1600"/>
              <a:t>borrowed</a:t>
            </a:r>
            <a:r>
              <a:rPr lang="ja-JP" altLang="en-US" sz="1600"/>
              <a:t>”</a:t>
            </a:r>
            <a:r>
              <a:rPr lang="en-US" altLang="ja-JP" sz="1600"/>
              <a:t> his contacts and credibility</a:t>
            </a:r>
          </a:p>
          <a:p>
            <a:pPr eaLnBrk="1" hangingPunct="1">
              <a:spcBef>
                <a:spcPct val="0"/>
              </a:spcBef>
            </a:pPr>
            <a:r>
              <a:rPr lang="en-US" sz="1600"/>
              <a:t>creating news - at first relied on Koop to do that, then in consultation with other sites, decided at last minute (week before) to do a local press conference</a:t>
            </a:r>
          </a:p>
          <a:p>
            <a:pPr eaLnBrk="1" hangingPunct="1">
              <a:spcBef>
                <a:spcPct val="0"/>
              </a:spcBef>
            </a:pPr>
            <a:r>
              <a:rPr lang="en-US" sz="1600"/>
              <a:t>using breaking news - again, piggybacking on Koop - also, cyanide in Chilean grapes story a good example</a:t>
            </a:r>
          </a:p>
          <a:p>
            <a:pPr eaLnBrk="1" hangingPunct="1">
              <a:spcBef>
                <a:spcPct val="0"/>
              </a:spcBef>
            </a:pPr>
            <a:r>
              <a:rPr lang="en-US" sz="1600"/>
              <a:t>paid advertising - not used in this campaign - Canadians have used very effectively on smoking - also Wm. Bennett story in US - paid media to generate </a:t>
            </a:r>
            <a:r>
              <a:rPr lang="ja-JP" altLang="en-US" sz="1600"/>
              <a:t>“</a:t>
            </a:r>
            <a:r>
              <a:rPr lang="en-US" altLang="ja-JP" sz="1600"/>
              <a:t>earned media</a:t>
            </a:r>
            <a:r>
              <a:rPr lang="ja-JP" altLang="en-US" sz="1600"/>
              <a:t>”</a:t>
            </a:r>
            <a:endParaRPr lang="en-US" sz="1600"/>
          </a:p>
        </p:txBody>
      </p:sp>
      <p:sp>
        <p:nvSpPr>
          <p:cNvPr id="22531" name="Rectangle 3"/>
          <p:cNvSpPr>
            <a:spLocks noGrp="1" noRot="1" noChangeAspect="1" noChangeArrowheads="1" noTextEdit="1"/>
          </p:cNvSpPr>
          <p:nvPr>
            <p:ph type="sldImg"/>
          </p:nvPr>
        </p:nvSpPr>
        <p:spPr bwMode="auto">
          <a:xfrm>
            <a:off x="-1876425" y="182563"/>
            <a:ext cx="5943600" cy="4457700"/>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5"/>
          <p:cNvSpPr>
            <a:spLocks noGrp="1" noChangeArrowheads="1"/>
          </p:cNvSpPr>
          <p:nvPr>
            <p:ph type="sldNum" sz="quarter" idx="5"/>
          </p:nvPr>
        </p:nvSpPr>
        <p:spPr>
          <a:noFill/>
        </p:spPr>
        <p:txBody>
          <a:bodyPr/>
          <a:lstStyle/>
          <a:p>
            <a:fld id="{E2077551-571F-AA46-8F33-40704260B297}" type="slidenum">
              <a:rPr lang="en-US"/>
              <a:pPr/>
              <a:t>6</a:t>
            </a:fld>
            <a:endParaRPr lang="en-US"/>
          </a:p>
        </p:txBody>
      </p:sp>
      <p:sp>
        <p:nvSpPr>
          <p:cNvPr id="20483" name="Rectangle 2"/>
          <p:cNvSpPr>
            <a:spLocks noGrp="1" noChangeArrowheads="1"/>
          </p:cNvSpPr>
          <p:nvPr>
            <p:ph type="body" idx="1"/>
          </p:nvPr>
        </p:nvSpPr>
        <p:spPr>
          <a:xfrm>
            <a:off x="2219325" y="722313"/>
            <a:ext cx="3852863" cy="7877175"/>
          </a:xfrm>
          <a:noFill/>
          <a:ln/>
        </p:spPr>
        <p:txBody>
          <a:bodyPr/>
          <a:lstStyle/>
          <a:p>
            <a:pPr eaLnBrk="1" hangingPunct="1"/>
            <a:r>
              <a:rPr lang="en-US" sz="1600"/>
              <a:t>Read definition  - again emphasize that media advocacy is about changing policies.  In this way it differs from other ways we have used the media.  It has borrowed heavily from other forms of media work certainly -- i.e. standard media relations, guerrilla media, political campaign media, social marketing.  But it represents a unique mix in the public health field, using the media to promote policy change.</a:t>
            </a:r>
          </a:p>
          <a:p>
            <a:pPr eaLnBrk="1" hangingPunct="1"/>
            <a:endParaRPr lang="en-US" sz="1600"/>
          </a:p>
          <a:p>
            <a:pPr eaLnBrk="1" hangingPunct="1"/>
            <a:endParaRPr lang="en-US" sz="1600"/>
          </a:p>
          <a:p>
            <a:pPr eaLnBrk="1" hangingPunct="1"/>
            <a:endParaRPr lang="en-US" sz="1600"/>
          </a:p>
          <a:p>
            <a:pPr eaLnBrk="1" hangingPunct="1"/>
            <a:endParaRPr lang="en-US" sz="1600"/>
          </a:p>
        </p:txBody>
      </p:sp>
      <p:sp>
        <p:nvSpPr>
          <p:cNvPr id="20484" name="Rectangle 3"/>
          <p:cNvSpPr>
            <a:spLocks noGrp="1" noRot="1" noChangeAspect="1" noChangeArrowheads="1" noTextEdit="1"/>
          </p:cNvSpPr>
          <p:nvPr>
            <p:ph type="sldImg"/>
          </p:nvPr>
        </p:nvSpPr>
        <p:spPr>
          <a:xfrm>
            <a:off x="-1866900" y="220663"/>
            <a:ext cx="6029325" cy="4521200"/>
          </a:xfrm>
          <a:ln cap="flat"/>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xfrm>
            <a:off x="1884363" y="1225550"/>
            <a:ext cx="3241675" cy="24320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
        <p:nvSpPr>
          <p:cNvPr id="2048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0"/>
              </a:defRPr>
            </a:lvl1pPr>
            <a:lvl2pPr marL="757066" indent="-291179">
              <a:defRPr>
                <a:solidFill>
                  <a:schemeClr val="tx1"/>
                </a:solidFill>
                <a:latin typeface="Arial" charset="0"/>
                <a:ea typeface="ＭＳ Ｐゴシック" charset="0"/>
              </a:defRPr>
            </a:lvl2pPr>
            <a:lvl3pPr marL="1164717" indent="-232943">
              <a:defRPr>
                <a:solidFill>
                  <a:schemeClr val="tx1"/>
                </a:solidFill>
                <a:latin typeface="Arial" charset="0"/>
                <a:ea typeface="ＭＳ Ｐゴシック" charset="0"/>
              </a:defRPr>
            </a:lvl3pPr>
            <a:lvl4pPr marL="1630604" indent="-232943">
              <a:defRPr>
                <a:solidFill>
                  <a:schemeClr val="tx1"/>
                </a:solidFill>
                <a:latin typeface="Arial" charset="0"/>
                <a:ea typeface="ＭＳ Ｐゴシック" charset="0"/>
              </a:defRPr>
            </a:lvl4pPr>
            <a:lvl5pPr marL="2096491" indent="-232943">
              <a:defRPr>
                <a:solidFill>
                  <a:schemeClr val="tx1"/>
                </a:solidFill>
                <a:latin typeface="Arial" charset="0"/>
                <a:ea typeface="ＭＳ Ｐゴシック" charset="0"/>
              </a:defRPr>
            </a:lvl5pPr>
            <a:lvl6pPr marL="2562377" indent="-232943" eaLnBrk="0" fontAlgn="base" hangingPunct="0">
              <a:spcBef>
                <a:spcPct val="0"/>
              </a:spcBef>
              <a:spcAft>
                <a:spcPct val="0"/>
              </a:spcAft>
              <a:defRPr>
                <a:solidFill>
                  <a:schemeClr val="tx1"/>
                </a:solidFill>
                <a:latin typeface="Arial" charset="0"/>
                <a:ea typeface="ＭＳ Ｐゴシック" charset="0"/>
              </a:defRPr>
            </a:lvl6pPr>
            <a:lvl7pPr marL="3028264" indent="-232943" eaLnBrk="0" fontAlgn="base" hangingPunct="0">
              <a:spcBef>
                <a:spcPct val="0"/>
              </a:spcBef>
              <a:spcAft>
                <a:spcPct val="0"/>
              </a:spcAft>
              <a:defRPr>
                <a:solidFill>
                  <a:schemeClr val="tx1"/>
                </a:solidFill>
                <a:latin typeface="Arial" charset="0"/>
                <a:ea typeface="ＭＳ Ｐゴシック" charset="0"/>
              </a:defRPr>
            </a:lvl7pPr>
            <a:lvl8pPr marL="3494151" indent="-232943" eaLnBrk="0" fontAlgn="base" hangingPunct="0">
              <a:spcBef>
                <a:spcPct val="0"/>
              </a:spcBef>
              <a:spcAft>
                <a:spcPct val="0"/>
              </a:spcAft>
              <a:defRPr>
                <a:solidFill>
                  <a:schemeClr val="tx1"/>
                </a:solidFill>
                <a:latin typeface="Arial" charset="0"/>
                <a:ea typeface="ＭＳ Ｐゴシック" charset="0"/>
              </a:defRPr>
            </a:lvl8pPr>
            <a:lvl9pPr marL="3960038" indent="-232943" eaLnBrk="0" fontAlgn="base" hangingPunct="0">
              <a:spcBef>
                <a:spcPct val="0"/>
              </a:spcBef>
              <a:spcAft>
                <a:spcPct val="0"/>
              </a:spcAft>
              <a:defRPr>
                <a:solidFill>
                  <a:schemeClr val="tx1"/>
                </a:solidFill>
                <a:latin typeface="Arial" charset="0"/>
                <a:ea typeface="ＭＳ Ｐゴシック" charset="0"/>
              </a:defRPr>
            </a:lvl9pPr>
          </a:lstStyle>
          <a:p>
            <a:pPr>
              <a:defRPr/>
            </a:pPr>
            <a:fld id="{D2A910D8-B4CA-C042-9CE0-7F872C793CD3}" type="slidenum">
              <a:rPr lang="en-US"/>
              <a:pPr>
                <a:defRPr/>
              </a:pPr>
              <a:t>53</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
        <p:nvSpPr>
          <p:cNvPr id="215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0"/>
              </a:defRPr>
            </a:lvl1pPr>
            <a:lvl2pPr marL="757066" indent="-291179">
              <a:defRPr>
                <a:solidFill>
                  <a:schemeClr val="tx1"/>
                </a:solidFill>
                <a:latin typeface="Arial" charset="0"/>
                <a:ea typeface="ＭＳ Ｐゴシック" charset="0"/>
              </a:defRPr>
            </a:lvl2pPr>
            <a:lvl3pPr marL="1164717" indent="-232943">
              <a:defRPr>
                <a:solidFill>
                  <a:schemeClr val="tx1"/>
                </a:solidFill>
                <a:latin typeface="Arial" charset="0"/>
                <a:ea typeface="ＭＳ Ｐゴシック" charset="0"/>
              </a:defRPr>
            </a:lvl3pPr>
            <a:lvl4pPr marL="1630604" indent="-232943">
              <a:defRPr>
                <a:solidFill>
                  <a:schemeClr val="tx1"/>
                </a:solidFill>
                <a:latin typeface="Arial" charset="0"/>
                <a:ea typeface="ＭＳ Ｐゴシック" charset="0"/>
              </a:defRPr>
            </a:lvl4pPr>
            <a:lvl5pPr marL="2096491" indent="-232943">
              <a:defRPr>
                <a:solidFill>
                  <a:schemeClr val="tx1"/>
                </a:solidFill>
                <a:latin typeface="Arial" charset="0"/>
                <a:ea typeface="ＭＳ Ｐゴシック" charset="0"/>
              </a:defRPr>
            </a:lvl5pPr>
            <a:lvl6pPr marL="2562377" indent="-232943" eaLnBrk="0" fontAlgn="base" hangingPunct="0">
              <a:spcBef>
                <a:spcPct val="0"/>
              </a:spcBef>
              <a:spcAft>
                <a:spcPct val="0"/>
              </a:spcAft>
              <a:defRPr>
                <a:solidFill>
                  <a:schemeClr val="tx1"/>
                </a:solidFill>
                <a:latin typeface="Arial" charset="0"/>
                <a:ea typeface="ＭＳ Ｐゴシック" charset="0"/>
              </a:defRPr>
            </a:lvl6pPr>
            <a:lvl7pPr marL="3028264" indent="-232943" eaLnBrk="0" fontAlgn="base" hangingPunct="0">
              <a:spcBef>
                <a:spcPct val="0"/>
              </a:spcBef>
              <a:spcAft>
                <a:spcPct val="0"/>
              </a:spcAft>
              <a:defRPr>
                <a:solidFill>
                  <a:schemeClr val="tx1"/>
                </a:solidFill>
                <a:latin typeface="Arial" charset="0"/>
                <a:ea typeface="ＭＳ Ｐゴシック" charset="0"/>
              </a:defRPr>
            </a:lvl7pPr>
            <a:lvl8pPr marL="3494151" indent="-232943" eaLnBrk="0" fontAlgn="base" hangingPunct="0">
              <a:spcBef>
                <a:spcPct val="0"/>
              </a:spcBef>
              <a:spcAft>
                <a:spcPct val="0"/>
              </a:spcAft>
              <a:defRPr>
                <a:solidFill>
                  <a:schemeClr val="tx1"/>
                </a:solidFill>
                <a:latin typeface="Arial" charset="0"/>
                <a:ea typeface="ＭＳ Ｐゴシック" charset="0"/>
              </a:defRPr>
            </a:lvl8pPr>
            <a:lvl9pPr marL="3960038" indent="-232943" eaLnBrk="0" fontAlgn="base" hangingPunct="0">
              <a:spcBef>
                <a:spcPct val="0"/>
              </a:spcBef>
              <a:spcAft>
                <a:spcPct val="0"/>
              </a:spcAft>
              <a:defRPr>
                <a:solidFill>
                  <a:schemeClr val="tx1"/>
                </a:solidFill>
                <a:latin typeface="Arial" charset="0"/>
                <a:ea typeface="ＭＳ Ｐゴシック" charset="0"/>
              </a:defRPr>
            </a:lvl9pPr>
          </a:lstStyle>
          <a:p>
            <a:pPr>
              <a:defRPr/>
            </a:pPr>
            <a:fld id="{BF65587C-5530-3F4A-9013-93308F948DAD}" type="slidenum">
              <a:rPr lang="en-US"/>
              <a:pPr>
                <a:defRPr/>
              </a:pPr>
              <a:t>54</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xfrm>
            <a:off x="1884363" y="1225550"/>
            <a:ext cx="3241675" cy="24320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
        <p:nvSpPr>
          <p:cNvPr id="2765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0"/>
              </a:defRPr>
            </a:lvl1pPr>
            <a:lvl2pPr marL="757066" indent="-291179">
              <a:defRPr>
                <a:solidFill>
                  <a:schemeClr val="tx1"/>
                </a:solidFill>
                <a:latin typeface="Arial" charset="0"/>
                <a:ea typeface="ＭＳ Ｐゴシック" charset="0"/>
              </a:defRPr>
            </a:lvl2pPr>
            <a:lvl3pPr marL="1164717" indent="-232943">
              <a:defRPr>
                <a:solidFill>
                  <a:schemeClr val="tx1"/>
                </a:solidFill>
                <a:latin typeface="Arial" charset="0"/>
                <a:ea typeface="ＭＳ Ｐゴシック" charset="0"/>
              </a:defRPr>
            </a:lvl3pPr>
            <a:lvl4pPr marL="1630604" indent="-232943">
              <a:defRPr>
                <a:solidFill>
                  <a:schemeClr val="tx1"/>
                </a:solidFill>
                <a:latin typeface="Arial" charset="0"/>
                <a:ea typeface="ＭＳ Ｐゴシック" charset="0"/>
              </a:defRPr>
            </a:lvl4pPr>
            <a:lvl5pPr marL="2096491" indent="-232943">
              <a:defRPr>
                <a:solidFill>
                  <a:schemeClr val="tx1"/>
                </a:solidFill>
                <a:latin typeface="Arial" charset="0"/>
                <a:ea typeface="ＭＳ Ｐゴシック" charset="0"/>
              </a:defRPr>
            </a:lvl5pPr>
            <a:lvl6pPr marL="2562377" indent="-232943" eaLnBrk="0" fontAlgn="base" hangingPunct="0">
              <a:spcBef>
                <a:spcPct val="0"/>
              </a:spcBef>
              <a:spcAft>
                <a:spcPct val="0"/>
              </a:spcAft>
              <a:defRPr>
                <a:solidFill>
                  <a:schemeClr val="tx1"/>
                </a:solidFill>
                <a:latin typeface="Arial" charset="0"/>
                <a:ea typeface="ＭＳ Ｐゴシック" charset="0"/>
              </a:defRPr>
            </a:lvl6pPr>
            <a:lvl7pPr marL="3028264" indent="-232943" eaLnBrk="0" fontAlgn="base" hangingPunct="0">
              <a:spcBef>
                <a:spcPct val="0"/>
              </a:spcBef>
              <a:spcAft>
                <a:spcPct val="0"/>
              </a:spcAft>
              <a:defRPr>
                <a:solidFill>
                  <a:schemeClr val="tx1"/>
                </a:solidFill>
                <a:latin typeface="Arial" charset="0"/>
                <a:ea typeface="ＭＳ Ｐゴシック" charset="0"/>
              </a:defRPr>
            </a:lvl7pPr>
            <a:lvl8pPr marL="3494151" indent="-232943" eaLnBrk="0" fontAlgn="base" hangingPunct="0">
              <a:spcBef>
                <a:spcPct val="0"/>
              </a:spcBef>
              <a:spcAft>
                <a:spcPct val="0"/>
              </a:spcAft>
              <a:defRPr>
                <a:solidFill>
                  <a:schemeClr val="tx1"/>
                </a:solidFill>
                <a:latin typeface="Arial" charset="0"/>
                <a:ea typeface="ＭＳ Ｐゴシック" charset="0"/>
              </a:defRPr>
            </a:lvl8pPr>
            <a:lvl9pPr marL="3960038" indent="-232943" eaLnBrk="0" fontAlgn="base" hangingPunct="0">
              <a:spcBef>
                <a:spcPct val="0"/>
              </a:spcBef>
              <a:spcAft>
                <a:spcPct val="0"/>
              </a:spcAft>
              <a:defRPr>
                <a:solidFill>
                  <a:schemeClr val="tx1"/>
                </a:solidFill>
                <a:latin typeface="Arial" charset="0"/>
                <a:ea typeface="ＭＳ Ｐゴシック" charset="0"/>
              </a:defRPr>
            </a:lvl9pPr>
          </a:lstStyle>
          <a:p>
            <a:pPr>
              <a:defRPr/>
            </a:pPr>
            <a:fld id="{77F1AF0A-2CA4-224E-98C7-5FA8D819988A}" type="slidenum">
              <a:rPr lang="en-US"/>
              <a:pPr>
                <a:defRPr/>
              </a:pPr>
              <a:t>55</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xfrm>
            <a:off x="1884363" y="1225550"/>
            <a:ext cx="3241675" cy="24320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45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en-US">
              <a:latin typeface="Calibri" charset="0"/>
            </a:endParaRPr>
          </a:p>
        </p:txBody>
      </p:sp>
      <p:sp>
        <p:nvSpPr>
          <p:cNvPr id="24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C6ECC4B-F723-8F4D-8586-BAE1F2890E14}" type="slidenum">
              <a:rPr lang="en-US" sz="1200">
                <a:latin typeface="Calibri" charset="0"/>
              </a:rPr>
              <a:pPr eaLnBrk="1" hangingPunct="1"/>
              <a:t>56</a:t>
            </a:fld>
            <a:endParaRPr lang="en-US" sz="1200">
              <a:latin typeface="Calibri"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xfrm>
            <a:off x="1884363" y="1225550"/>
            <a:ext cx="3241675" cy="24320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30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430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E0D71C37-20BF-4547-9DA1-5E0B97F0FC05}" type="slidenum">
              <a:rPr lang="en-US" sz="1200"/>
              <a:pPr eaLnBrk="1" hangingPunct="1"/>
              <a:t>57</a:t>
            </a:fld>
            <a:endParaRPr lang="en-US" sz="12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noTextEdit="1"/>
          </p:cNvSpPr>
          <p:nvPr>
            <p:ph type="sldImg"/>
          </p:nvPr>
        </p:nvSpPr>
        <p:spPr bwMode="auto">
          <a:xfrm>
            <a:off x="1884363" y="1225550"/>
            <a:ext cx="3241675" cy="24320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60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460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1219DEF-3492-2249-B390-C997862B6602}" type="slidenum">
              <a:rPr lang="en-US" sz="1200"/>
              <a:pPr eaLnBrk="1" hangingPunct="1"/>
              <a:t>59</a:t>
            </a:fld>
            <a:endParaRPr lang="en-US" sz="12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81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
        <p:nvSpPr>
          <p:cNvPr id="2662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0"/>
              </a:defRPr>
            </a:lvl1pPr>
            <a:lvl2pPr marL="757066" indent="-291179">
              <a:defRPr>
                <a:solidFill>
                  <a:schemeClr val="tx1"/>
                </a:solidFill>
                <a:latin typeface="Arial" charset="0"/>
                <a:ea typeface="ＭＳ Ｐゴシック" charset="0"/>
              </a:defRPr>
            </a:lvl2pPr>
            <a:lvl3pPr marL="1164717" indent="-232943">
              <a:defRPr>
                <a:solidFill>
                  <a:schemeClr val="tx1"/>
                </a:solidFill>
                <a:latin typeface="Arial" charset="0"/>
                <a:ea typeface="ＭＳ Ｐゴシック" charset="0"/>
              </a:defRPr>
            </a:lvl3pPr>
            <a:lvl4pPr marL="1630604" indent="-232943">
              <a:defRPr>
                <a:solidFill>
                  <a:schemeClr val="tx1"/>
                </a:solidFill>
                <a:latin typeface="Arial" charset="0"/>
                <a:ea typeface="ＭＳ Ｐゴシック" charset="0"/>
              </a:defRPr>
            </a:lvl4pPr>
            <a:lvl5pPr marL="2096491" indent="-232943">
              <a:defRPr>
                <a:solidFill>
                  <a:schemeClr val="tx1"/>
                </a:solidFill>
                <a:latin typeface="Arial" charset="0"/>
                <a:ea typeface="ＭＳ Ｐゴシック" charset="0"/>
              </a:defRPr>
            </a:lvl5pPr>
            <a:lvl6pPr marL="2562377" indent="-232943" eaLnBrk="0" fontAlgn="base" hangingPunct="0">
              <a:spcBef>
                <a:spcPct val="0"/>
              </a:spcBef>
              <a:spcAft>
                <a:spcPct val="0"/>
              </a:spcAft>
              <a:defRPr>
                <a:solidFill>
                  <a:schemeClr val="tx1"/>
                </a:solidFill>
                <a:latin typeface="Arial" charset="0"/>
                <a:ea typeface="ＭＳ Ｐゴシック" charset="0"/>
              </a:defRPr>
            </a:lvl6pPr>
            <a:lvl7pPr marL="3028264" indent="-232943" eaLnBrk="0" fontAlgn="base" hangingPunct="0">
              <a:spcBef>
                <a:spcPct val="0"/>
              </a:spcBef>
              <a:spcAft>
                <a:spcPct val="0"/>
              </a:spcAft>
              <a:defRPr>
                <a:solidFill>
                  <a:schemeClr val="tx1"/>
                </a:solidFill>
                <a:latin typeface="Arial" charset="0"/>
                <a:ea typeface="ＭＳ Ｐゴシック" charset="0"/>
              </a:defRPr>
            </a:lvl7pPr>
            <a:lvl8pPr marL="3494151" indent="-232943" eaLnBrk="0" fontAlgn="base" hangingPunct="0">
              <a:spcBef>
                <a:spcPct val="0"/>
              </a:spcBef>
              <a:spcAft>
                <a:spcPct val="0"/>
              </a:spcAft>
              <a:defRPr>
                <a:solidFill>
                  <a:schemeClr val="tx1"/>
                </a:solidFill>
                <a:latin typeface="Arial" charset="0"/>
                <a:ea typeface="ＭＳ Ｐゴシック" charset="0"/>
              </a:defRPr>
            </a:lvl8pPr>
            <a:lvl9pPr marL="3960038" indent="-232943" eaLnBrk="0" fontAlgn="base" hangingPunct="0">
              <a:spcBef>
                <a:spcPct val="0"/>
              </a:spcBef>
              <a:spcAft>
                <a:spcPct val="0"/>
              </a:spcAft>
              <a:defRPr>
                <a:solidFill>
                  <a:schemeClr val="tx1"/>
                </a:solidFill>
                <a:latin typeface="Arial" charset="0"/>
                <a:ea typeface="ＭＳ Ｐゴシック" charset="0"/>
              </a:defRPr>
            </a:lvl9pPr>
          </a:lstStyle>
          <a:p>
            <a:pPr>
              <a:defRPr/>
            </a:pPr>
            <a:fld id="{D41DC5D9-FCCA-7945-AD80-40E99CB5D001}" type="slidenum">
              <a:rPr lang="en-US"/>
              <a:pPr>
                <a:defRPr/>
              </a:pPr>
              <a:t>60</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xfrm>
            <a:off x="1884363" y="1225550"/>
            <a:ext cx="3241675" cy="2432050"/>
          </a:xfrm>
          <a:ln/>
        </p:spPr>
      </p:sp>
      <p:sp>
        <p:nvSpPr>
          <p:cNvPr id="2765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p>
        </p:txBody>
      </p:sp>
      <p:sp>
        <p:nvSpPr>
          <p:cNvPr id="2765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ahoma" charset="0"/>
                <a:ea typeface="ＭＳ Ｐゴシック" charset="0"/>
                <a:cs typeface="ＭＳ Ｐゴシック" charset="0"/>
              </a:defRPr>
            </a:lvl1pPr>
            <a:lvl2pPr marL="757066" indent="-291179">
              <a:defRPr sz="2400">
                <a:solidFill>
                  <a:schemeClr val="tx1"/>
                </a:solidFill>
                <a:latin typeface="Tahoma" charset="0"/>
                <a:ea typeface="ＭＳ Ｐゴシック" charset="0"/>
              </a:defRPr>
            </a:lvl2pPr>
            <a:lvl3pPr marL="1164717" indent="-232943">
              <a:defRPr sz="2400">
                <a:solidFill>
                  <a:schemeClr val="tx1"/>
                </a:solidFill>
                <a:latin typeface="Tahoma" charset="0"/>
                <a:ea typeface="ＭＳ Ｐゴシック" charset="0"/>
              </a:defRPr>
            </a:lvl3pPr>
            <a:lvl4pPr marL="1630604" indent="-232943">
              <a:defRPr sz="2400">
                <a:solidFill>
                  <a:schemeClr val="tx1"/>
                </a:solidFill>
                <a:latin typeface="Tahoma" charset="0"/>
                <a:ea typeface="ＭＳ Ｐゴシック" charset="0"/>
              </a:defRPr>
            </a:lvl4pPr>
            <a:lvl5pPr marL="2096491" indent="-232943">
              <a:defRPr sz="2400">
                <a:solidFill>
                  <a:schemeClr val="tx1"/>
                </a:solidFill>
                <a:latin typeface="Tahoma" charset="0"/>
                <a:ea typeface="ＭＳ Ｐゴシック" charset="0"/>
              </a:defRPr>
            </a:lvl5pPr>
            <a:lvl6pPr marL="2562377" indent="-232943" eaLnBrk="0" fontAlgn="base" hangingPunct="0">
              <a:spcBef>
                <a:spcPct val="0"/>
              </a:spcBef>
              <a:spcAft>
                <a:spcPct val="0"/>
              </a:spcAft>
              <a:defRPr sz="2400">
                <a:solidFill>
                  <a:schemeClr val="tx1"/>
                </a:solidFill>
                <a:latin typeface="Tahoma" charset="0"/>
                <a:ea typeface="ＭＳ Ｐゴシック" charset="0"/>
              </a:defRPr>
            </a:lvl6pPr>
            <a:lvl7pPr marL="3028264" indent="-232943" eaLnBrk="0" fontAlgn="base" hangingPunct="0">
              <a:spcBef>
                <a:spcPct val="0"/>
              </a:spcBef>
              <a:spcAft>
                <a:spcPct val="0"/>
              </a:spcAft>
              <a:defRPr sz="2400">
                <a:solidFill>
                  <a:schemeClr val="tx1"/>
                </a:solidFill>
                <a:latin typeface="Tahoma" charset="0"/>
                <a:ea typeface="ＭＳ Ｐゴシック" charset="0"/>
              </a:defRPr>
            </a:lvl7pPr>
            <a:lvl8pPr marL="3494151" indent="-232943" eaLnBrk="0" fontAlgn="base" hangingPunct="0">
              <a:spcBef>
                <a:spcPct val="0"/>
              </a:spcBef>
              <a:spcAft>
                <a:spcPct val="0"/>
              </a:spcAft>
              <a:defRPr sz="2400">
                <a:solidFill>
                  <a:schemeClr val="tx1"/>
                </a:solidFill>
                <a:latin typeface="Tahoma" charset="0"/>
                <a:ea typeface="ＭＳ Ｐゴシック" charset="0"/>
              </a:defRPr>
            </a:lvl8pPr>
            <a:lvl9pPr marL="3960038" indent="-232943" eaLnBrk="0" fontAlgn="base" hangingPunct="0">
              <a:spcBef>
                <a:spcPct val="0"/>
              </a:spcBef>
              <a:spcAft>
                <a:spcPct val="0"/>
              </a:spcAft>
              <a:defRPr sz="2400">
                <a:solidFill>
                  <a:schemeClr val="tx1"/>
                </a:solidFill>
                <a:latin typeface="Tahoma" charset="0"/>
                <a:ea typeface="ＭＳ Ｐゴシック" charset="0"/>
              </a:defRPr>
            </a:lvl9pPr>
          </a:lstStyle>
          <a:p>
            <a:fld id="{8F36ECE6-5809-594C-9E00-49CE3213F737}" type="slidenum">
              <a:rPr lang="en-US" sz="1200">
                <a:latin typeface="Arial" charset="0"/>
              </a:rPr>
              <a:pPr/>
              <a:t>63</a:t>
            </a:fld>
            <a:endParaRPr lang="en-US" sz="1200">
              <a:latin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a:xfrm>
            <a:off x="1884363" y="1225550"/>
            <a:ext cx="3241675" cy="2432050"/>
          </a:xfrm>
          <a:ln/>
        </p:spPr>
      </p:sp>
      <p:sp>
        <p:nvSpPr>
          <p:cNvPr id="2969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p>
        </p:txBody>
      </p:sp>
      <p:sp>
        <p:nvSpPr>
          <p:cNvPr id="2969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ahoma" charset="0"/>
                <a:ea typeface="ＭＳ Ｐゴシック" charset="0"/>
                <a:cs typeface="ＭＳ Ｐゴシック" charset="0"/>
              </a:defRPr>
            </a:lvl1pPr>
            <a:lvl2pPr marL="757066" indent="-291179">
              <a:defRPr sz="2400">
                <a:solidFill>
                  <a:schemeClr val="tx1"/>
                </a:solidFill>
                <a:latin typeface="Tahoma" charset="0"/>
                <a:ea typeface="ＭＳ Ｐゴシック" charset="0"/>
              </a:defRPr>
            </a:lvl2pPr>
            <a:lvl3pPr marL="1164717" indent="-232943">
              <a:defRPr sz="2400">
                <a:solidFill>
                  <a:schemeClr val="tx1"/>
                </a:solidFill>
                <a:latin typeface="Tahoma" charset="0"/>
                <a:ea typeface="ＭＳ Ｐゴシック" charset="0"/>
              </a:defRPr>
            </a:lvl3pPr>
            <a:lvl4pPr marL="1630604" indent="-232943">
              <a:defRPr sz="2400">
                <a:solidFill>
                  <a:schemeClr val="tx1"/>
                </a:solidFill>
                <a:latin typeface="Tahoma" charset="0"/>
                <a:ea typeface="ＭＳ Ｐゴシック" charset="0"/>
              </a:defRPr>
            </a:lvl4pPr>
            <a:lvl5pPr marL="2096491" indent="-232943">
              <a:defRPr sz="2400">
                <a:solidFill>
                  <a:schemeClr val="tx1"/>
                </a:solidFill>
                <a:latin typeface="Tahoma" charset="0"/>
                <a:ea typeface="ＭＳ Ｐゴシック" charset="0"/>
              </a:defRPr>
            </a:lvl5pPr>
            <a:lvl6pPr marL="2562377" indent="-232943" eaLnBrk="0" fontAlgn="base" hangingPunct="0">
              <a:spcBef>
                <a:spcPct val="0"/>
              </a:spcBef>
              <a:spcAft>
                <a:spcPct val="0"/>
              </a:spcAft>
              <a:defRPr sz="2400">
                <a:solidFill>
                  <a:schemeClr val="tx1"/>
                </a:solidFill>
                <a:latin typeface="Tahoma" charset="0"/>
                <a:ea typeface="ＭＳ Ｐゴシック" charset="0"/>
              </a:defRPr>
            </a:lvl6pPr>
            <a:lvl7pPr marL="3028264" indent="-232943" eaLnBrk="0" fontAlgn="base" hangingPunct="0">
              <a:spcBef>
                <a:spcPct val="0"/>
              </a:spcBef>
              <a:spcAft>
                <a:spcPct val="0"/>
              </a:spcAft>
              <a:defRPr sz="2400">
                <a:solidFill>
                  <a:schemeClr val="tx1"/>
                </a:solidFill>
                <a:latin typeface="Tahoma" charset="0"/>
                <a:ea typeface="ＭＳ Ｐゴシック" charset="0"/>
              </a:defRPr>
            </a:lvl7pPr>
            <a:lvl8pPr marL="3494151" indent="-232943" eaLnBrk="0" fontAlgn="base" hangingPunct="0">
              <a:spcBef>
                <a:spcPct val="0"/>
              </a:spcBef>
              <a:spcAft>
                <a:spcPct val="0"/>
              </a:spcAft>
              <a:defRPr sz="2400">
                <a:solidFill>
                  <a:schemeClr val="tx1"/>
                </a:solidFill>
                <a:latin typeface="Tahoma" charset="0"/>
                <a:ea typeface="ＭＳ Ｐゴシック" charset="0"/>
              </a:defRPr>
            </a:lvl8pPr>
            <a:lvl9pPr marL="3960038" indent="-232943" eaLnBrk="0" fontAlgn="base" hangingPunct="0">
              <a:spcBef>
                <a:spcPct val="0"/>
              </a:spcBef>
              <a:spcAft>
                <a:spcPct val="0"/>
              </a:spcAft>
              <a:defRPr sz="2400">
                <a:solidFill>
                  <a:schemeClr val="tx1"/>
                </a:solidFill>
                <a:latin typeface="Tahoma" charset="0"/>
                <a:ea typeface="ＭＳ Ｐゴシック" charset="0"/>
              </a:defRPr>
            </a:lvl9pPr>
          </a:lstStyle>
          <a:p>
            <a:fld id="{51EDDE01-6458-EA40-885F-3BBA703CEC09}" type="slidenum">
              <a:rPr lang="en-US" sz="1200">
                <a:latin typeface="Arial" charset="0"/>
              </a:rPr>
              <a:pPr/>
              <a:t>64</a:t>
            </a:fld>
            <a:endParaRPr lang="en-US" sz="1200">
              <a:latin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5"/>
          <p:cNvSpPr>
            <a:spLocks noGrp="1" noChangeArrowheads="1"/>
          </p:cNvSpPr>
          <p:nvPr>
            <p:ph type="sldNum" sz="quarter" idx="5"/>
          </p:nvPr>
        </p:nvSpPr>
        <p:spPr>
          <a:noFill/>
        </p:spPr>
        <p:txBody>
          <a:bodyPr/>
          <a:lstStyle/>
          <a:p>
            <a:fld id="{75659CD7-0417-284D-A3DF-D09BC9853FF8}" type="slidenum">
              <a:rPr lang="en-US"/>
              <a:pPr/>
              <a:t>66</a:t>
            </a:fld>
            <a:endParaRPr lang="en-US"/>
          </a:p>
        </p:txBody>
      </p:sp>
      <p:sp>
        <p:nvSpPr>
          <p:cNvPr id="77827" name="Rectangle 2"/>
          <p:cNvSpPr>
            <a:spLocks noGrp="1" noChangeArrowheads="1"/>
          </p:cNvSpPr>
          <p:nvPr>
            <p:ph type="body" idx="1"/>
          </p:nvPr>
        </p:nvSpPr>
        <p:spPr>
          <a:xfrm>
            <a:off x="2278063" y="206375"/>
            <a:ext cx="4557712" cy="8393113"/>
          </a:xfrm>
          <a:noFill/>
          <a:ln/>
        </p:spPr>
        <p:txBody>
          <a:bodyPr/>
          <a:lstStyle/>
          <a:p>
            <a:pPr eaLnBrk="1" hangingPunct="1"/>
            <a:endParaRPr lang="en-US" sz="1600"/>
          </a:p>
        </p:txBody>
      </p:sp>
      <p:sp>
        <p:nvSpPr>
          <p:cNvPr id="77828" name="Rectangle 3"/>
          <p:cNvSpPr>
            <a:spLocks noGrp="1" noRot="1" noChangeAspect="1" noChangeArrowheads="1" noTextEdit="1"/>
          </p:cNvSpPr>
          <p:nvPr>
            <p:ph type="sldImg"/>
          </p:nvPr>
        </p:nvSpPr>
        <p:spPr>
          <a:xfrm>
            <a:off x="-1574800" y="84138"/>
            <a:ext cx="5521325" cy="4141787"/>
          </a:xfrm>
          <a:ln cap="flat"/>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Grp="1" noChangeArrowheads="1"/>
          </p:cNvSpPr>
          <p:nvPr>
            <p:ph type="sldNum" sz="quarter" idx="5"/>
          </p:nvPr>
        </p:nvSpPr>
        <p:spPr>
          <a:noFill/>
        </p:spPr>
        <p:txBody>
          <a:bodyPr/>
          <a:lstStyle/>
          <a:p>
            <a:fld id="{50F6E008-0479-6644-AF43-3FD86A60995D}" type="slidenum">
              <a:rPr lang="en-US"/>
              <a:pPr/>
              <a:t>7</a:t>
            </a:fld>
            <a:endParaRPr lang="en-US"/>
          </a:p>
        </p:txBody>
      </p:sp>
      <p:sp>
        <p:nvSpPr>
          <p:cNvPr id="22531" name="Rectangle 2"/>
          <p:cNvSpPr>
            <a:spLocks noGrp="1" noChangeArrowheads="1"/>
          </p:cNvSpPr>
          <p:nvPr>
            <p:ph type="body" idx="1"/>
          </p:nvPr>
        </p:nvSpPr>
        <p:spPr>
          <a:xfrm>
            <a:off x="2219325" y="722313"/>
            <a:ext cx="3852863" cy="7877175"/>
          </a:xfrm>
          <a:noFill/>
          <a:ln/>
        </p:spPr>
        <p:txBody>
          <a:bodyPr/>
          <a:lstStyle/>
          <a:p>
            <a:pPr eaLnBrk="1" hangingPunct="1"/>
            <a:r>
              <a:rPr lang="en-US" sz="1600"/>
              <a:t>Read definition  - again emphasize that media advocacy is about changing policies.  In this way it differs from other ways we have used the media.  It has borrowed heavily from other forms of media work certainly -- i.e. standard media relations, guerrilla media, political campaign media, social marketing.  But it represents a unique mix in the public health field, using the media to promote policy change.</a:t>
            </a:r>
          </a:p>
          <a:p>
            <a:pPr eaLnBrk="1" hangingPunct="1"/>
            <a:endParaRPr lang="en-US" sz="1600"/>
          </a:p>
          <a:p>
            <a:pPr eaLnBrk="1" hangingPunct="1"/>
            <a:endParaRPr lang="en-US" sz="1600"/>
          </a:p>
          <a:p>
            <a:pPr eaLnBrk="1" hangingPunct="1"/>
            <a:endParaRPr lang="en-US" sz="1600"/>
          </a:p>
          <a:p>
            <a:pPr eaLnBrk="1" hangingPunct="1"/>
            <a:endParaRPr lang="en-US" sz="1600"/>
          </a:p>
        </p:txBody>
      </p:sp>
      <p:sp>
        <p:nvSpPr>
          <p:cNvPr id="22532" name="Rectangle 3"/>
          <p:cNvSpPr>
            <a:spLocks noGrp="1" noRot="1" noChangeAspect="1" noChangeArrowheads="1" noTextEdit="1"/>
          </p:cNvSpPr>
          <p:nvPr>
            <p:ph type="sldImg"/>
          </p:nvPr>
        </p:nvSpPr>
        <p:spPr>
          <a:xfrm>
            <a:off x="-1866900" y="220663"/>
            <a:ext cx="6029325" cy="4521200"/>
          </a:xfrm>
          <a:ln cap="flat"/>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ahoma" charset="0"/>
                <a:ea typeface="ＭＳ Ｐゴシック" charset="0"/>
                <a:cs typeface="ＭＳ Ｐゴシック" charset="0"/>
              </a:defRPr>
            </a:lvl1pPr>
            <a:lvl2pPr marL="757066" indent="-291179">
              <a:defRPr sz="2400">
                <a:solidFill>
                  <a:schemeClr val="tx1"/>
                </a:solidFill>
                <a:latin typeface="Tahoma" charset="0"/>
                <a:ea typeface="ＭＳ Ｐゴシック" charset="0"/>
              </a:defRPr>
            </a:lvl2pPr>
            <a:lvl3pPr marL="1164717" indent="-232943">
              <a:defRPr sz="2400">
                <a:solidFill>
                  <a:schemeClr val="tx1"/>
                </a:solidFill>
                <a:latin typeface="Tahoma" charset="0"/>
                <a:ea typeface="ＭＳ Ｐゴシック" charset="0"/>
              </a:defRPr>
            </a:lvl3pPr>
            <a:lvl4pPr marL="1630604" indent="-232943">
              <a:defRPr sz="2400">
                <a:solidFill>
                  <a:schemeClr val="tx1"/>
                </a:solidFill>
                <a:latin typeface="Tahoma" charset="0"/>
                <a:ea typeface="ＭＳ Ｐゴシック" charset="0"/>
              </a:defRPr>
            </a:lvl4pPr>
            <a:lvl5pPr marL="2096491" indent="-232943">
              <a:defRPr sz="2400">
                <a:solidFill>
                  <a:schemeClr val="tx1"/>
                </a:solidFill>
                <a:latin typeface="Tahoma" charset="0"/>
                <a:ea typeface="ＭＳ Ｐゴシック" charset="0"/>
              </a:defRPr>
            </a:lvl5pPr>
            <a:lvl6pPr marL="2562377" indent="-232943" eaLnBrk="0" fontAlgn="base" hangingPunct="0">
              <a:spcBef>
                <a:spcPct val="0"/>
              </a:spcBef>
              <a:spcAft>
                <a:spcPct val="0"/>
              </a:spcAft>
              <a:defRPr sz="2400">
                <a:solidFill>
                  <a:schemeClr val="tx1"/>
                </a:solidFill>
                <a:latin typeface="Tahoma" charset="0"/>
                <a:ea typeface="ＭＳ Ｐゴシック" charset="0"/>
              </a:defRPr>
            </a:lvl6pPr>
            <a:lvl7pPr marL="3028264" indent="-232943" eaLnBrk="0" fontAlgn="base" hangingPunct="0">
              <a:spcBef>
                <a:spcPct val="0"/>
              </a:spcBef>
              <a:spcAft>
                <a:spcPct val="0"/>
              </a:spcAft>
              <a:defRPr sz="2400">
                <a:solidFill>
                  <a:schemeClr val="tx1"/>
                </a:solidFill>
                <a:latin typeface="Tahoma" charset="0"/>
                <a:ea typeface="ＭＳ Ｐゴシック" charset="0"/>
              </a:defRPr>
            </a:lvl7pPr>
            <a:lvl8pPr marL="3494151" indent="-232943" eaLnBrk="0" fontAlgn="base" hangingPunct="0">
              <a:spcBef>
                <a:spcPct val="0"/>
              </a:spcBef>
              <a:spcAft>
                <a:spcPct val="0"/>
              </a:spcAft>
              <a:defRPr sz="2400">
                <a:solidFill>
                  <a:schemeClr val="tx1"/>
                </a:solidFill>
                <a:latin typeface="Tahoma" charset="0"/>
                <a:ea typeface="ＭＳ Ｐゴシック" charset="0"/>
              </a:defRPr>
            </a:lvl8pPr>
            <a:lvl9pPr marL="3960038" indent="-232943" eaLnBrk="0" fontAlgn="base" hangingPunct="0">
              <a:spcBef>
                <a:spcPct val="0"/>
              </a:spcBef>
              <a:spcAft>
                <a:spcPct val="0"/>
              </a:spcAft>
              <a:defRPr sz="2400">
                <a:solidFill>
                  <a:schemeClr val="tx1"/>
                </a:solidFill>
                <a:latin typeface="Tahoma" charset="0"/>
                <a:ea typeface="ＭＳ Ｐゴシック" charset="0"/>
              </a:defRPr>
            </a:lvl9pPr>
          </a:lstStyle>
          <a:p>
            <a:fld id="{6998BB55-E377-8A4F-8DD6-E623983F724B}" type="slidenum">
              <a:rPr lang="en-US" sz="1200">
                <a:latin typeface="Arial" charset="0"/>
              </a:rPr>
              <a:pPr/>
              <a:t>67</a:t>
            </a:fld>
            <a:endParaRPr lang="en-US" sz="1200">
              <a:latin typeface="Arial" charset="0"/>
            </a:endParaRPr>
          </a:p>
        </p:txBody>
      </p:sp>
      <p:sp>
        <p:nvSpPr>
          <p:cNvPr id="33794" name="Rectangle 2"/>
          <p:cNvSpPr>
            <a:spLocks noGrp="1" noChangeArrowheads="1"/>
          </p:cNvSpPr>
          <p:nvPr>
            <p:ph type="body" idx="1"/>
          </p:nvPr>
        </p:nvSpPr>
        <p:spPr>
          <a:xfrm>
            <a:off x="2163163" y="206587"/>
            <a:ext cx="4379877" cy="828929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0" tIns="46035" rIns="92070" bIns="46035"/>
          <a:lstStyle/>
          <a:p>
            <a:pPr eaLnBrk="1" hangingPunct="1"/>
            <a:r>
              <a:rPr lang="en-US" sz="1600"/>
              <a:t>Close with a challenge from a Bay area newscaster that inspires me and many of my colleagues.  The same could and should be said of health policies, and with the health of these tools, people are doing it.  It has been a pleasure telling you about it, and I hope it inspires or provokes you.  Thank you for your attention.</a:t>
            </a:r>
          </a:p>
          <a:p>
            <a:pPr eaLnBrk="1" hangingPunct="1"/>
            <a:r>
              <a:rPr lang="en-US" sz="1600"/>
              <a:t>Questions...</a:t>
            </a:r>
          </a:p>
          <a:p>
            <a:pPr eaLnBrk="1" hangingPunct="1"/>
            <a:endParaRPr lang="en-US" sz="1600"/>
          </a:p>
        </p:txBody>
      </p:sp>
      <p:sp>
        <p:nvSpPr>
          <p:cNvPr id="33795" name="Rectangle 3"/>
          <p:cNvSpPr>
            <a:spLocks noGrp="1" noRot="1" noChangeAspect="1" noChangeArrowheads="1" noTextEdit="1"/>
          </p:cNvSpPr>
          <p:nvPr>
            <p:ph type="sldImg"/>
          </p:nvPr>
        </p:nvSpPr>
        <p:spPr>
          <a:xfrm>
            <a:off x="-1515674" y="182378"/>
            <a:ext cx="5283764" cy="3941286"/>
          </a:xfrm>
          <a:ln w="12700" cap="flat">
            <a:solidFill>
              <a:schemeClr val="tx1"/>
            </a:solidFill>
          </a:ln>
        </p:spPr>
      </p:sp>
      <p:sp>
        <p:nvSpPr>
          <p:cNvPr id="33796" name="Rectangle 4"/>
          <p:cNvSpPr>
            <a:spLocks noChangeArrowheads="1"/>
          </p:cNvSpPr>
          <p:nvPr/>
        </p:nvSpPr>
        <p:spPr bwMode="auto">
          <a:xfrm>
            <a:off x="679945" y="4533783"/>
            <a:ext cx="5942612" cy="41120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2070" tIns="46035" rIns="92070" bIns="46035" anchor="ctr">
            <a:spAutoFit/>
          </a:bodyPr>
          <a:lstStyle/>
          <a:p>
            <a:pPr marL="114855" lvl="1" defTabSz="913980">
              <a:lnSpc>
                <a:spcPct val="90000"/>
              </a:lnSpc>
              <a:spcBef>
                <a:spcPct val="40000"/>
              </a:spcBef>
            </a:pPr>
            <a:r>
              <a:rPr lang="en-US" sz="1000"/>
              <a:t>1. Goals and objectives</a:t>
            </a:r>
          </a:p>
          <a:p>
            <a:pPr marL="114855" lvl="1" defTabSz="913980">
              <a:lnSpc>
                <a:spcPct val="90000"/>
              </a:lnSpc>
              <a:spcBef>
                <a:spcPct val="40000"/>
              </a:spcBef>
            </a:pPr>
            <a:r>
              <a:rPr lang="en-US" sz="1000"/>
              <a:t>What policy goal(s) do you have for this initiative?  How can you use this single event to further your broader, ongoing goals?  How will you define success?</a:t>
            </a:r>
          </a:p>
          <a:p>
            <a:pPr marL="114855" lvl="1" defTabSz="913980">
              <a:lnSpc>
                <a:spcPct val="90000"/>
              </a:lnSpc>
              <a:spcBef>
                <a:spcPct val="40000"/>
              </a:spcBef>
            </a:pPr>
            <a:r>
              <a:rPr lang="en-US" sz="1000"/>
              <a:t>2.  Framing for access/getting on the news</a:t>
            </a:r>
          </a:p>
          <a:p>
            <a:pPr marL="114855" lvl="1" defTabSz="913980">
              <a:lnSpc>
                <a:spcPct val="90000"/>
              </a:lnSpc>
              <a:spcBef>
                <a:spcPct val="40000"/>
              </a:spcBef>
            </a:pPr>
            <a:r>
              <a:rPr lang="en-US" sz="1000"/>
              <a:t>What are the best media channels for your story?  How can you creatively gain access to.these channels?  How can you frame your issue to make it more "newsworthy"?  What can you do that will make a reporter say to him/herself, "What a terrific story!"?  Come up with a strategy for gaining access, and then select the most appropriate spokesperson from your group to "pitch" that idea to a journalist from whatever media channel you have chosen.</a:t>
            </a:r>
          </a:p>
          <a:p>
            <a:pPr marL="114855" lvl="1" defTabSz="913980">
              <a:lnSpc>
                <a:spcPct val="90000"/>
              </a:lnSpc>
              <a:spcBef>
                <a:spcPct val="40000"/>
              </a:spcBef>
            </a:pPr>
            <a:r>
              <a:rPr lang="en-US" sz="1000"/>
              <a:t>3.  Framing for content/media bites</a:t>
            </a:r>
          </a:p>
          <a:p>
            <a:pPr marL="114855" lvl="1" defTabSz="913980">
              <a:lnSpc>
                <a:spcPct val="90000"/>
              </a:lnSpc>
              <a:spcBef>
                <a:spcPct val="40000"/>
              </a:spcBef>
            </a:pPr>
            <a:r>
              <a:rPr lang="en-US" sz="1000"/>
              <a:t>How can you frame your issue to assure that the coverage that you do receive furthers your policy and other goals?  What are some short encapsulations of the issue as a whole or of important aspects of the issue?  Pick your best media bite, and coach one member of your group in how to report it out at the end. [Remember - media bites are not just clever witticisms, slogans, or original name-calling.  Ideally, they are descriptions or phrases that summarize a complex issue in a memorable, quotable way.  Good media bites are generally around 20 words, or what would take less than 15 seconds to broadcast.]</a:t>
            </a:r>
          </a:p>
          <a:p>
            <a:pPr marL="114855" lvl="1" defTabSz="913980">
              <a:lnSpc>
                <a:spcPct val="90000"/>
              </a:lnSpc>
              <a:spcBef>
                <a:spcPct val="40000"/>
              </a:spcBef>
            </a:pPr>
            <a:r>
              <a:rPr lang="en-US" sz="1000"/>
              <a:t>4.  Criticisms and responses</a:t>
            </a:r>
          </a:p>
          <a:p>
            <a:pPr marL="114855" lvl="1" defTabSz="913980">
              <a:lnSpc>
                <a:spcPct val="90000"/>
              </a:lnSpc>
              <a:spcBef>
                <a:spcPct val="40000"/>
              </a:spcBef>
            </a:pPr>
            <a:r>
              <a:rPr lang="en-US" sz="1000"/>
              <a:t>What are the most difficult questions that you expect from the media regarding your involvement in this issue?  How will you answer them in a way that furthers your frame on the issue?  What arguments do you expect from the "other side" on the issue?  What are the best responses to those arguments?</a:t>
            </a:r>
          </a:p>
          <a:p>
            <a:pPr marL="114855" lvl="1" defTabSz="913980">
              <a:lnSpc>
                <a:spcPct val="90000"/>
              </a:lnSpc>
              <a:spcBef>
                <a:spcPct val="40000"/>
              </a:spcBef>
            </a:pPr>
            <a:r>
              <a:rPr lang="en-US" sz="1000"/>
              <a:t>5.  Reporting back </a:t>
            </a:r>
          </a:p>
          <a:p>
            <a:pPr marL="114855" lvl="1" defTabSz="913980">
              <a:lnSpc>
                <a:spcPct val="90000"/>
              </a:lnSpc>
              <a:spcBef>
                <a:spcPct val="40000"/>
              </a:spcBef>
            </a:pPr>
            <a:r>
              <a:rPr lang="en-US" sz="1000"/>
              <a:t>Please select one person from your group to summarize the issue, one to give the "pitch", and one to give your selected media bite.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Grp="1" noChangeArrowheads="1"/>
          </p:cNvSpPr>
          <p:nvPr>
            <p:ph type="sldNum" sz="quarter" idx="5"/>
          </p:nvPr>
        </p:nvSpPr>
        <p:spPr>
          <a:noFill/>
        </p:spPr>
        <p:txBody>
          <a:bodyPr/>
          <a:lstStyle/>
          <a:p>
            <a:fld id="{0E5229DC-3268-044C-89BA-56F3A6B786E5}" type="slidenum">
              <a:rPr lang="en-US"/>
              <a:pPr/>
              <a:t>8</a:t>
            </a:fld>
            <a:endParaRPr lang="en-US"/>
          </a:p>
        </p:txBody>
      </p:sp>
      <p:sp>
        <p:nvSpPr>
          <p:cNvPr id="24579" name="Rectangle 2"/>
          <p:cNvSpPr>
            <a:spLocks noGrp="1" noChangeArrowheads="1"/>
          </p:cNvSpPr>
          <p:nvPr>
            <p:ph type="body" idx="1"/>
          </p:nvPr>
        </p:nvSpPr>
        <p:spPr>
          <a:xfrm>
            <a:off x="2219325" y="722313"/>
            <a:ext cx="3852863" cy="7877175"/>
          </a:xfrm>
          <a:noFill/>
          <a:ln/>
        </p:spPr>
        <p:txBody>
          <a:bodyPr/>
          <a:lstStyle/>
          <a:p>
            <a:pPr eaLnBrk="1" hangingPunct="1"/>
            <a:r>
              <a:rPr lang="en-US" sz="1600"/>
              <a:t>Read definition  - again emphasize that media advocacy is about changing policies.  In this way it differs from other ways we have used the media.  It has borrowed heavily from other forms of media work certainly -- i.e. standard media relations, guerrilla media, political campaign media, social marketing.  But it represents a unique mix in the public health field, using the media to promote policy change.</a:t>
            </a:r>
          </a:p>
          <a:p>
            <a:pPr eaLnBrk="1" hangingPunct="1"/>
            <a:endParaRPr lang="en-US" sz="1600"/>
          </a:p>
          <a:p>
            <a:pPr eaLnBrk="1" hangingPunct="1"/>
            <a:endParaRPr lang="en-US" sz="1600"/>
          </a:p>
          <a:p>
            <a:pPr eaLnBrk="1" hangingPunct="1"/>
            <a:endParaRPr lang="en-US" sz="1600"/>
          </a:p>
          <a:p>
            <a:pPr eaLnBrk="1" hangingPunct="1"/>
            <a:endParaRPr lang="en-US" sz="1600"/>
          </a:p>
        </p:txBody>
      </p:sp>
      <p:sp>
        <p:nvSpPr>
          <p:cNvPr id="24580" name="Rectangle 3"/>
          <p:cNvSpPr>
            <a:spLocks noGrp="1" noRot="1" noChangeAspect="1" noChangeArrowheads="1" noTextEdit="1"/>
          </p:cNvSpPr>
          <p:nvPr>
            <p:ph type="sldImg"/>
          </p:nvPr>
        </p:nvSpPr>
        <p:spPr>
          <a:xfrm>
            <a:off x="-1866900" y="220663"/>
            <a:ext cx="6029325" cy="4521200"/>
          </a:xfrm>
          <a:ln cap="flat"/>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5"/>
          <p:cNvSpPr>
            <a:spLocks noGrp="1" noChangeArrowheads="1"/>
          </p:cNvSpPr>
          <p:nvPr>
            <p:ph type="sldNum" sz="quarter" idx="5"/>
          </p:nvPr>
        </p:nvSpPr>
        <p:spPr>
          <a:noFill/>
        </p:spPr>
        <p:txBody>
          <a:bodyPr/>
          <a:lstStyle/>
          <a:p>
            <a:fld id="{7A82924E-B12C-2348-8729-C780AE2345BC}" type="slidenum">
              <a:rPr lang="en-US"/>
              <a:pPr/>
              <a:t>9</a:t>
            </a:fld>
            <a:endParaRPr lang="en-US"/>
          </a:p>
        </p:txBody>
      </p:sp>
      <p:sp>
        <p:nvSpPr>
          <p:cNvPr id="26627" name="Rectangle 2"/>
          <p:cNvSpPr>
            <a:spLocks noGrp="1" noRot="1" noChangeAspect="1" noChangeArrowheads="1" noTextEdit="1"/>
          </p:cNvSpPr>
          <p:nvPr>
            <p:ph type="sldImg"/>
          </p:nvPr>
        </p:nvSpPr>
        <p:spPr>
          <a:xfrm>
            <a:off x="-2524125" y="392113"/>
            <a:ext cx="8221663" cy="6165850"/>
          </a:xfrm>
          <a:ln cap="flat"/>
        </p:spPr>
      </p:sp>
      <p:sp>
        <p:nvSpPr>
          <p:cNvPr id="26628" name="Rectangle 3"/>
          <p:cNvSpPr>
            <a:spLocks noGrp="1" noChangeArrowheads="1"/>
          </p:cNvSpPr>
          <p:nvPr>
            <p:ph type="body" idx="1"/>
          </p:nvPr>
        </p:nvSpPr>
        <p:spPr>
          <a:xfrm>
            <a:off x="3040063" y="1006475"/>
            <a:ext cx="3730625" cy="4183063"/>
          </a:xfrm>
          <a:noFill/>
          <a:ln/>
        </p:spPr>
        <p:txBody>
          <a:bodyPr/>
          <a:lstStyle/>
          <a:p>
            <a:pPr eaLnBrk="1" hangingPunct="1"/>
            <a:r>
              <a:rPr lang="en-US" sz="1600"/>
              <a:t>Read definition  - again emphasize that media advocacy is about changing policies.  In this way it differs from other ways we have used the media.  It has borrowed heavily from other forms of media work certainly -- i.e. standard media relations, guerrilla media, political campaign media, social marketing.  But it represents a unique mix in the public health field, using the media to promote policy change.</a:t>
            </a:r>
          </a:p>
          <a:p>
            <a:pPr eaLnBrk="1" hangingPunct="1"/>
            <a:endParaRPr lang="en-US" sz="16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
          <p:cNvSpPr>
            <a:spLocks noGrp="1" noChangeArrowheads="1"/>
          </p:cNvSpPr>
          <p:nvPr>
            <p:ph type="sldNum" sz="quarter" idx="5"/>
          </p:nvPr>
        </p:nvSpPr>
        <p:spPr>
          <a:noFill/>
        </p:spPr>
        <p:txBody>
          <a:bodyPr/>
          <a:lstStyle/>
          <a:p>
            <a:fld id="{91CC753C-7839-6A44-9D3D-302F76DACA0B}" type="slidenum">
              <a:rPr lang="en-US"/>
              <a:pPr/>
              <a:t>10</a:t>
            </a:fld>
            <a:endParaRPr lang="en-US"/>
          </a:p>
        </p:txBody>
      </p:sp>
      <p:sp>
        <p:nvSpPr>
          <p:cNvPr id="28675" name="Rectangle 2"/>
          <p:cNvSpPr>
            <a:spLocks noGrp="1" noChangeArrowheads="1"/>
          </p:cNvSpPr>
          <p:nvPr>
            <p:ph type="body" idx="1"/>
          </p:nvPr>
        </p:nvSpPr>
        <p:spPr>
          <a:xfrm>
            <a:off x="2219325" y="722313"/>
            <a:ext cx="3852863" cy="7877175"/>
          </a:xfrm>
          <a:noFill/>
          <a:ln/>
        </p:spPr>
        <p:txBody>
          <a:bodyPr/>
          <a:lstStyle/>
          <a:p>
            <a:pPr eaLnBrk="1" hangingPunct="1"/>
            <a:r>
              <a:rPr lang="en-US" sz="1600"/>
              <a:t>Read definition  - again emphasize that media advocacy is about changing policies.  In this way it differs from other ways we have used the media.  It has borrowed heavily from other forms of media work certainly -- i.e. standard media relations, guerrilla media, political campaign media, social marketing.  But it represents a unique mix in the public health field, using the media to promote policy change.</a:t>
            </a:r>
          </a:p>
          <a:p>
            <a:pPr eaLnBrk="1" hangingPunct="1"/>
            <a:endParaRPr lang="en-US" sz="1600"/>
          </a:p>
          <a:p>
            <a:pPr eaLnBrk="1" hangingPunct="1"/>
            <a:endParaRPr lang="en-US" sz="1600"/>
          </a:p>
          <a:p>
            <a:pPr eaLnBrk="1" hangingPunct="1"/>
            <a:endParaRPr lang="en-US" sz="1600"/>
          </a:p>
          <a:p>
            <a:pPr eaLnBrk="1" hangingPunct="1"/>
            <a:endParaRPr lang="en-US" sz="1600"/>
          </a:p>
        </p:txBody>
      </p:sp>
      <p:sp>
        <p:nvSpPr>
          <p:cNvPr id="28676" name="Rectangle 3"/>
          <p:cNvSpPr>
            <a:spLocks noGrp="1" noRot="1" noChangeAspect="1" noChangeArrowheads="1" noTextEdit="1"/>
          </p:cNvSpPr>
          <p:nvPr>
            <p:ph type="sldImg"/>
          </p:nvPr>
        </p:nvSpPr>
        <p:spPr>
          <a:xfrm>
            <a:off x="-1866900" y="220663"/>
            <a:ext cx="6029325" cy="4521200"/>
          </a:xfrm>
          <a:ln cap="flat"/>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
          <p:cNvSpPr>
            <a:spLocks noGrp="1" noChangeArrowheads="1"/>
          </p:cNvSpPr>
          <p:nvPr>
            <p:ph type="sldNum" sz="quarter" idx="5"/>
          </p:nvPr>
        </p:nvSpPr>
        <p:spPr>
          <a:noFill/>
        </p:spPr>
        <p:txBody>
          <a:bodyPr/>
          <a:lstStyle/>
          <a:p>
            <a:fld id="{AE7E75A9-0215-0046-8631-C1C16C812527}" type="slidenum">
              <a:rPr lang="en-US"/>
              <a:pPr/>
              <a:t>11</a:t>
            </a:fld>
            <a:endParaRPr lang="en-US"/>
          </a:p>
        </p:txBody>
      </p:sp>
      <p:sp>
        <p:nvSpPr>
          <p:cNvPr id="30723" name="Rectangle 2"/>
          <p:cNvSpPr>
            <a:spLocks noGrp="1" noRot="1" noChangeAspect="1" noChangeArrowheads="1" noTextEdit="1"/>
          </p:cNvSpPr>
          <p:nvPr>
            <p:ph type="sldImg"/>
          </p:nvPr>
        </p:nvSpPr>
        <p:spPr>
          <a:xfrm>
            <a:off x="1884363" y="1225550"/>
            <a:ext cx="3241675" cy="2432050"/>
          </a:xfrm>
          <a:ln/>
        </p:spPr>
      </p:sp>
      <p:sp>
        <p:nvSpPr>
          <p:cNvPr id="30724"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gradFill rotWithShape="0">
          <a:gsLst>
            <a:gs pos="0">
              <a:srgbClr val="006699"/>
            </a:gs>
            <a:gs pos="50000">
              <a:srgbClr val="002F47"/>
            </a:gs>
            <a:gs pos="100000">
              <a:srgbClr val="006699"/>
            </a:gs>
          </a:gsLst>
          <a:lin ang="5400000" scaled="1"/>
        </a:gradFill>
        <a:effectLst/>
      </p:bgPr>
    </p:bg>
    <p:spTree>
      <p:nvGrpSpPr>
        <p:cNvPr id="1" name=""/>
        <p:cNvGrpSpPr/>
        <p:nvPr/>
      </p:nvGrpSpPr>
      <p:grpSpPr>
        <a:xfrm>
          <a:off x="0" y="0"/>
          <a:ext cx="0" cy="0"/>
          <a:chOff x="0" y="0"/>
          <a:chExt cx="0" cy="0"/>
        </a:xfrm>
      </p:grpSpPr>
      <p:sp>
        <p:nvSpPr>
          <p:cNvPr id="56325" name="Rectangle 5"/>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6326" name="Rectangle 6"/>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2"/>
          <p:cNvSpPr>
            <a:spLocks noGrp="1" noChangeArrowheads="1"/>
          </p:cNvSpPr>
          <p:nvPr>
            <p:ph type="dt" sz="half" idx="10"/>
          </p:nvPr>
        </p:nvSpPr>
        <p:spPr>
          <a:xfrm>
            <a:off x="457200" y="6245225"/>
            <a:ext cx="2133600" cy="476250"/>
          </a:xfrm>
        </p:spPr>
        <p:txBody>
          <a:bodyPr/>
          <a:lstStyle>
            <a:lvl1pPr>
              <a:defRPr/>
            </a:lvl1pPr>
          </a:lstStyle>
          <a:p>
            <a:pPr>
              <a:defRPr/>
            </a:pPr>
            <a:endParaRPr lang="en-US"/>
          </a:p>
        </p:txBody>
      </p:sp>
      <p:sp>
        <p:nvSpPr>
          <p:cNvPr id="5" name="Rectangle 3"/>
          <p:cNvSpPr>
            <a:spLocks noGrp="1" noChangeArrowheads="1"/>
          </p:cNvSpPr>
          <p:nvPr>
            <p:ph type="ftr" sz="quarter" idx="11"/>
          </p:nvPr>
        </p:nvSpPr>
        <p:spPr>
          <a:xfrm>
            <a:off x="3124200" y="6245225"/>
            <a:ext cx="2895600" cy="476250"/>
          </a:xfrm>
        </p:spPr>
        <p:txBody>
          <a:bodyPr/>
          <a:lstStyle>
            <a:lvl1pPr>
              <a:defRPr/>
            </a:lvl1pPr>
          </a:lstStyle>
          <a:p>
            <a:pPr>
              <a:defRPr/>
            </a:pPr>
            <a:endParaRPr lang="en-US"/>
          </a:p>
        </p:txBody>
      </p:sp>
      <p:sp>
        <p:nvSpPr>
          <p:cNvPr id="6" name="Rectangle 4"/>
          <p:cNvSpPr>
            <a:spLocks noGrp="1" noChangeArrowheads="1"/>
          </p:cNvSpPr>
          <p:nvPr>
            <p:ph type="sldNum" sz="quarter" idx="12"/>
          </p:nvPr>
        </p:nvSpPr>
        <p:spPr>
          <a:xfrm>
            <a:off x="6553200" y="6245225"/>
            <a:ext cx="2133600" cy="476250"/>
          </a:xfrm>
        </p:spPr>
        <p:txBody>
          <a:bodyPr/>
          <a:lstStyle>
            <a:lvl1pPr>
              <a:defRPr/>
            </a:lvl1pPr>
          </a:lstStyle>
          <a:p>
            <a:pPr>
              <a:defRPr/>
            </a:pPr>
            <a:fld id="{33638A0B-7AE9-9B49-B3F6-BE8D9A62715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ftr" sz="quarter" idx="11"/>
          </p:nvPr>
        </p:nvSpPr>
        <p:spPr>
          <a:ln/>
        </p:spPr>
        <p:txBody>
          <a:bodyPr/>
          <a:lstStyle>
            <a:lvl1pPr>
              <a:defRPr/>
            </a:lvl1pPr>
          </a:lstStyle>
          <a:p>
            <a:pPr>
              <a:defRPr/>
            </a:pPr>
            <a:endParaRPr lang="en-US"/>
          </a:p>
        </p:txBody>
      </p:sp>
      <p:sp>
        <p:nvSpPr>
          <p:cNvPr id="6" name="Rectangle 4"/>
          <p:cNvSpPr>
            <a:spLocks noGrp="1" noChangeArrowheads="1"/>
          </p:cNvSpPr>
          <p:nvPr>
            <p:ph type="sldNum" sz="quarter" idx="12"/>
          </p:nvPr>
        </p:nvSpPr>
        <p:spPr>
          <a:ln/>
        </p:spPr>
        <p:txBody>
          <a:bodyPr/>
          <a:lstStyle>
            <a:lvl1pPr>
              <a:defRPr/>
            </a:lvl1pPr>
          </a:lstStyle>
          <a:p>
            <a:pPr>
              <a:defRPr/>
            </a:pPr>
            <a:fld id="{8574EF21-F211-8943-AC03-D66ABA4669A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609600"/>
            <a:ext cx="17907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90600" y="609600"/>
            <a:ext cx="52197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ftr" sz="quarter" idx="11"/>
          </p:nvPr>
        </p:nvSpPr>
        <p:spPr>
          <a:ln/>
        </p:spPr>
        <p:txBody>
          <a:bodyPr/>
          <a:lstStyle>
            <a:lvl1pPr>
              <a:defRPr/>
            </a:lvl1pPr>
          </a:lstStyle>
          <a:p>
            <a:pPr>
              <a:defRPr/>
            </a:pPr>
            <a:endParaRPr lang="en-US"/>
          </a:p>
        </p:txBody>
      </p:sp>
      <p:sp>
        <p:nvSpPr>
          <p:cNvPr id="6" name="Rectangle 4"/>
          <p:cNvSpPr>
            <a:spLocks noGrp="1" noChangeArrowheads="1"/>
          </p:cNvSpPr>
          <p:nvPr>
            <p:ph type="sldNum" sz="quarter" idx="12"/>
          </p:nvPr>
        </p:nvSpPr>
        <p:spPr>
          <a:ln/>
        </p:spPr>
        <p:txBody>
          <a:bodyPr/>
          <a:lstStyle>
            <a:lvl1pPr>
              <a:defRPr/>
            </a:lvl1pPr>
          </a:lstStyle>
          <a:p>
            <a:pPr>
              <a:defRPr/>
            </a:pPr>
            <a:fld id="{EABB499C-25C0-6942-AA77-E5430A73977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ftr" sz="quarter" idx="11"/>
          </p:nvPr>
        </p:nvSpPr>
        <p:spPr>
          <a:ln/>
        </p:spPr>
        <p:txBody>
          <a:bodyPr/>
          <a:lstStyle>
            <a:lvl1pPr>
              <a:defRPr/>
            </a:lvl1pPr>
          </a:lstStyle>
          <a:p>
            <a:pPr>
              <a:defRPr/>
            </a:pPr>
            <a:endParaRPr lang="en-US"/>
          </a:p>
        </p:txBody>
      </p:sp>
      <p:sp>
        <p:nvSpPr>
          <p:cNvPr id="6" name="Rectangle 4"/>
          <p:cNvSpPr>
            <a:spLocks noGrp="1" noChangeArrowheads="1"/>
          </p:cNvSpPr>
          <p:nvPr>
            <p:ph type="sldNum" sz="quarter" idx="12"/>
          </p:nvPr>
        </p:nvSpPr>
        <p:spPr>
          <a:ln/>
        </p:spPr>
        <p:txBody>
          <a:bodyPr/>
          <a:lstStyle>
            <a:lvl1pPr>
              <a:defRPr/>
            </a:lvl1pPr>
          </a:lstStyle>
          <a:p>
            <a:pPr>
              <a:defRPr/>
            </a:pPr>
            <a:fld id="{A841EC56-E766-3744-90BF-5C05516E7A1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ftr" sz="quarter" idx="11"/>
          </p:nvPr>
        </p:nvSpPr>
        <p:spPr>
          <a:ln/>
        </p:spPr>
        <p:txBody>
          <a:bodyPr/>
          <a:lstStyle>
            <a:lvl1pPr>
              <a:defRPr/>
            </a:lvl1pPr>
          </a:lstStyle>
          <a:p>
            <a:pPr>
              <a:defRPr/>
            </a:pPr>
            <a:endParaRPr lang="en-US"/>
          </a:p>
        </p:txBody>
      </p:sp>
      <p:sp>
        <p:nvSpPr>
          <p:cNvPr id="6" name="Rectangle 4"/>
          <p:cNvSpPr>
            <a:spLocks noGrp="1" noChangeArrowheads="1"/>
          </p:cNvSpPr>
          <p:nvPr>
            <p:ph type="sldNum" sz="quarter" idx="12"/>
          </p:nvPr>
        </p:nvSpPr>
        <p:spPr>
          <a:ln/>
        </p:spPr>
        <p:txBody>
          <a:bodyPr/>
          <a:lstStyle>
            <a:lvl1pPr>
              <a:defRPr/>
            </a:lvl1pPr>
          </a:lstStyle>
          <a:p>
            <a:pPr>
              <a:defRPr/>
            </a:pPr>
            <a:fld id="{33F528B5-3FA1-DC49-BF4B-530B03D1E62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906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ftr" sz="quarter" idx="11"/>
          </p:nvPr>
        </p:nvSpPr>
        <p:spPr>
          <a:ln/>
        </p:spPr>
        <p:txBody>
          <a:bodyPr/>
          <a:lstStyle>
            <a:lvl1pPr>
              <a:defRPr/>
            </a:lvl1pPr>
          </a:lstStyle>
          <a:p>
            <a:pPr>
              <a:defRPr/>
            </a:pPr>
            <a:endParaRPr lang="en-US"/>
          </a:p>
        </p:txBody>
      </p:sp>
      <p:sp>
        <p:nvSpPr>
          <p:cNvPr id="7" name="Rectangle 4"/>
          <p:cNvSpPr>
            <a:spLocks noGrp="1" noChangeArrowheads="1"/>
          </p:cNvSpPr>
          <p:nvPr>
            <p:ph type="sldNum" sz="quarter" idx="12"/>
          </p:nvPr>
        </p:nvSpPr>
        <p:spPr>
          <a:ln/>
        </p:spPr>
        <p:txBody>
          <a:bodyPr/>
          <a:lstStyle>
            <a:lvl1pPr>
              <a:defRPr/>
            </a:lvl1pPr>
          </a:lstStyle>
          <a:p>
            <a:pPr>
              <a:defRPr/>
            </a:pPr>
            <a:fld id="{2A9A67AE-A94D-A240-AA62-E51CE3E1AD0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a:ln/>
        </p:spPr>
        <p:txBody>
          <a:bodyPr/>
          <a:lstStyle>
            <a:lvl1pPr>
              <a:defRPr/>
            </a:lvl1pPr>
          </a:lstStyle>
          <a:p>
            <a:pPr>
              <a:defRPr/>
            </a:pPr>
            <a:endParaRPr lang="en-US"/>
          </a:p>
        </p:txBody>
      </p:sp>
      <p:sp>
        <p:nvSpPr>
          <p:cNvPr id="8" name="Rectangle 3"/>
          <p:cNvSpPr>
            <a:spLocks noGrp="1" noChangeArrowheads="1"/>
          </p:cNvSpPr>
          <p:nvPr>
            <p:ph type="ftr" sz="quarter" idx="11"/>
          </p:nvPr>
        </p:nvSpPr>
        <p:spPr>
          <a:ln/>
        </p:spPr>
        <p:txBody>
          <a:bodyPr/>
          <a:lstStyle>
            <a:lvl1pPr>
              <a:defRPr/>
            </a:lvl1pPr>
          </a:lstStyle>
          <a:p>
            <a:pPr>
              <a:defRPr/>
            </a:pPr>
            <a:endParaRPr lang="en-US"/>
          </a:p>
        </p:txBody>
      </p:sp>
      <p:sp>
        <p:nvSpPr>
          <p:cNvPr id="9" name="Rectangle 4"/>
          <p:cNvSpPr>
            <a:spLocks noGrp="1" noChangeArrowheads="1"/>
          </p:cNvSpPr>
          <p:nvPr>
            <p:ph type="sldNum" sz="quarter" idx="12"/>
          </p:nvPr>
        </p:nvSpPr>
        <p:spPr>
          <a:ln/>
        </p:spPr>
        <p:txBody>
          <a:bodyPr/>
          <a:lstStyle>
            <a:lvl1pPr>
              <a:defRPr/>
            </a:lvl1pPr>
          </a:lstStyle>
          <a:p>
            <a:pPr>
              <a:defRPr/>
            </a:pPr>
            <a:fld id="{E6FD75E4-092E-2544-939B-318033D5E26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a:ln/>
        </p:spPr>
        <p:txBody>
          <a:bodyPr/>
          <a:lstStyle>
            <a:lvl1pPr>
              <a:defRPr/>
            </a:lvl1pPr>
          </a:lstStyle>
          <a:p>
            <a:pPr>
              <a:defRPr/>
            </a:pPr>
            <a:endParaRPr lang="en-US"/>
          </a:p>
        </p:txBody>
      </p:sp>
      <p:sp>
        <p:nvSpPr>
          <p:cNvPr id="4" name="Rectangle 3"/>
          <p:cNvSpPr>
            <a:spLocks noGrp="1" noChangeArrowheads="1"/>
          </p:cNvSpPr>
          <p:nvPr>
            <p:ph type="ftr" sz="quarter" idx="11"/>
          </p:nvPr>
        </p:nvSpPr>
        <p:spPr>
          <a:ln/>
        </p:spPr>
        <p:txBody>
          <a:bodyPr/>
          <a:lstStyle>
            <a:lvl1pPr>
              <a:defRPr/>
            </a:lvl1pPr>
          </a:lstStyle>
          <a:p>
            <a:pPr>
              <a:defRPr/>
            </a:pPr>
            <a:endParaRPr lang="en-US"/>
          </a:p>
        </p:txBody>
      </p:sp>
      <p:sp>
        <p:nvSpPr>
          <p:cNvPr id="5" name="Rectangle 4"/>
          <p:cNvSpPr>
            <a:spLocks noGrp="1" noChangeArrowheads="1"/>
          </p:cNvSpPr>
          <p:nvPr>
            <p:ph type="sldNum" sz="quarter" idx="12"/>
          </p:nvPr>
        </p:nvSpPr>
        <p:spPr>
          <a:ln/>
        </p:spPr>
        <p:txBody>
          <a:bodyPr/>
          <a:lstStyle>
            <a:lvl1pPr>
              <a:defRPr/>
            </a:lvl1pPr>
          </a:lstStyle>
          <a:p>
            <a:pPr>
              <a:defRPr/>
            </a:pPr>
            <a:fld id="{52970D57-F8FA-C147-813D-182E358E062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en-US"/>
          </a:p>
        </p:txBody>
      </p:sp>
      <p:sp>
        <p:nvSpPr>
          <p:cNvPr id="3" name="Rectangle 3"/>
          <p:cNvSpPr>
            <a:spLocks noGrp="1" noChangeArrowheads="1"/>
          </p:cNvSpPr>
          <p:nvPr>
            <p:ph type="ftr" sz="quarter" idx="11"/>
          </p:nvPr>
        </p:nvSpPr>
        <p:spPr>
          <a:ln/>
        </p:spPr>
        <p:txBody>
          <a:bodyPr/>
          <a:lstStyle>
            <a:lvl1pPr>
              <a:defRPr/>
            </a:lvl1pPr>
          </a:lstStyle>
          <a:p>
            <a:pPr>
              <a:defRPr/>
            </a:pPr>
            <a:endParaRPr lang="en-US"/>
          </a:p>
        </p:txBody>
      </p:sp>
      <p:sp>
        <p:nvSpPr>
          <p:cNvPr id="4" name="Rectangle 4"/>
          <p:cNvSpPr>
            <a:spLocks noGrp="1" noChangeArrowheads="1"/>
          </p:cNvSpPr>
          <p:nvPr>
            <p:ph type="sldNum" sz="quarter" idx="12"/>
          </p:nvPr>
        </p:nvSpPr>
        <p:spPr>
          <a:ln/>
        </p:spPr>
        <p:txBody>
          <a:bodyPr/>
          <a:lstStyle>
            <a:lvl1pPr>
              <a:defRPr/>
            </a:lvl1pPr>
          </a:lstStyle>
          <a:p>
            <a:pPr>
              <a:defRPr/>
            </a:pPr>
            <a:fld id="{17C07C53-B26F-4049-9128-FCFD33A2FA9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ftr" sz="quarter" idx="11"/>
          </p:nvPr>
        </p:nvSpPr>
        <p:spPr>
          <a:ln/>
        </p:spPr>
        <p:txBody>
          <a:bodyPr/>
          <a:lstStyle>
            <a:lvl1pPr>
              <a:defRPr/>
            </a:lvl1pPr>
          </a:lstStyle>
          <a:p>
            <a:pPr>
              <a:defRPr/>
            </a:pPr>
            <a:endParaRPr lang="en-US"/>
          </a:p>
        </p:txBody>
      </p:sp>
      <p:sp>
        <p:nvSpPr>
          <p:cNvPr id="7" name="Rectangle 4"/>
          <p:cNvSpPr>
            <a:spLocks noGrp="1" noChangeArrowheads="1"/>
          </p:cNvSpPr>
          <p:nvPr>
            <p:ph type="sldNum" sz="quarter" idx="12"/>
          </p:nvPr>
        </p:nvSpPr>
        <p:spPr>
          <a:ln/>
        </p:spPr>
        <p:txBody>
          <a:bodyPr/>
          <a:lstStyle>
            <a:lvl1pPr>
              <a:defRPr/>
            </a:lvl1pPr>
          </a:lstStyle>
          <a:p>
            <a:pPr>
              <a:defRPr/>
            </a:pPr>
            <a:fld id="{05500A38-D04D-734E-9CCA-68E106855D0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ftr" sz="quarter" idx="11"/>
          </p:nvPr>
        </p:nvSpPr>
        <p:spPr>
          <a:ln/>
        </p:spPr>
        <p:txBody>
          <a:bodyPr/>
          <a:lstStyle>
            <a:lvl1pPr>
              <a:defRPr/>
            </a:lvl1pPr>
          </a:lstStyle>
          <a:p>
            <a:pPr>
              <a:defRPr/>
            </a:pPr>
            <a:endParaRPr lang="en-US"/>
          </a:p>
        </p:txBody>
      </p:sp>
      <p:sp>
        <p:nvSpPr>
          <p:cNvPr id="7" name="Rectangle 4"/>
          <p:cNvSpPr>
            <a:spLocks noGrp="1" noChangeArrowheads="1"/>
          </p:cNvSpPr>
          <p:nvPr>
            <p:ph type="sldNum" sz="quarter" idx="12"/>
          </p:nvPr>
        </p:nvSpPr>
        <p:spPr>
          <a:ln/>
        </p:spPr>
        <p:txBody>
          <a:bodyPr/>
          <a:lstStyle>
            <a:lvl1pPr>
              <a:defRPr/>
            </a:lvl1pPr>
          </a:lstStyle>
          <a:p>
            <a:pPr>
              <a:defRPr/>
            </a:pPr>
            <a:fld id="{909526BA-7A01-CE44-90C9-491F228A8165}"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99CC"/>
            </a:gs>
            <a:gs pos="50000">
              <a:srgbClr val="00475E"/>
            </a:gs>
            <a:gs pos="100000">
              <a:srgbClr val="0099CC"/>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dt" sz="half" idx="2"/>
          </p:nvPr>
        </p:nvSpPr>
        <p:spPr bwMode="auto">
          <a:xfrm>
            <a:off x="711200" y="6229350"/>
            <a:ext cx="1828800" cy="51435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l">
              <a:defRPr sz="1400" b="0">
                <a:solidFill>
                  <a:schemeClr val="tx1"/>
                </a:solidFill>
                <a:latin typeface="Times New Roman" charset="0"/>
              </a:defRPr>
            </a:lvl1pPr>
          </a:lstStyle>
          <a:p>
            <a:pPr>
              <a:defRPr/>
            </a:pPr>
            <a:endParaRPr lang="en-US" dirty="0"/>
          </a:p>
        </p:txBody>
      </p:sp>
      <p:sp>
        <p:nvSpPr>
          <p:cNvPr id="1027" name="Rectangle 3"/>
          <p:cNvSpPr>
            <a:spLocks noGrp="1" noChangeArrowheads="1"/>
          </p:cNvSpPr>
          <p:nvPr>
            <p:ph type="ftr" sz="quarter" idx="3"/>
          </p:nvPr>
        </p:nvSpPr>
        <p:spPr bwMode="auto">
          <a:xfrm>
            <a:off x="3149600" y="6229350"/>
            <a:ext cx="2844800" cy="51435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b="0">
                <a:solidFill>
                  <a:schemeClr val="tx1"/>
                </a:solidFill>
                <a:latin typeface="Times New Roman" charset="0"/>
              </a:defRPr>
            </a:lvl1pPr>
          </a:lstStyle>
          <a:p>
            <a:pPr>
              <a:defRPr/>
            </a:pPr>
            <a:endParaRPr lang="en-US"/>
          </a:p>
        </p:txBody>
      </p:sp>
      <p:sp>
        <p:nvSpPr>
          <p:cNvPr id="1028" name="Rectangle 4"/>
          <p:cNvSpPr>
            <a:spLocks noGrp="1" noChangeArrowheads="1"/>
          </p:cNvSpPr>
          <p:nvPr>
            <p:ph type="sldNum" sz="quarter" idx="4"/>
          </p:nvPr>
        </p:nvSpPr>
        <p:spPr bwMode="auto">
          <a:xfrm>
            <a:off x="6604000" y="6229350"/>
            <a:ext cx="1828800" cy="51435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b="0">
                <a:solidFill>
                  <a:schemeClr val="tx1"/>
                </a:solidFill>
                <a:latin typeface="Times New Roman" charset="0"/>
              </a:defRPr>
            </a:lvl1pPr>
          </a:lstStyle>
          <a:p>
            <a:pPr>
              <a:defRPr/>
            </a:pPr>
            <a:fld id="{D8804E20-FD0F-674F-B4B1-EFBEB6695DFF}" type="slidenum">
              <a:rPr lang="en-US"/>
              <a:pPr>
                <a:defRPr/>
              </a:pPr>
              <a:t>‹#›</a:t>
            </a:fld>
            <a:endParaRPr lang="en-US"/>
          </a:p>
        </p:txBody>
      </p:sp>
      <p:sp>
        <p:nvSpPr>
          <p:cNvPr id="1029" name="Rectangle 5"/>
          <p:cNvSpPr>
            <a:spLocks noGrp="1" noChangeArrowheads="1"/>
          </p:cNvSpPr>
          <p:nvPr>
            <p:ph type="title"/>
          </p:nvPr>
        </p:nvSpPr>
        <p:spPr bwMode="auto">
          <a:xfrm>
            <a:off x="990600" y="609600"/>
            <a:ext cx="71628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a:t>Slide Title</a:t>
            </a:r>
          </a:p>
        </p:txBody>
      </p:sp>
      <p:sp>
        <p:nvSpPr>
          <p:cNvPr id="1030" name="Rectangle 6"/>
          <p:cNvSpPr>
            <a:spLocks noGrp="1" noChangeArrowheads="1"/>
          </p:cNvSpPr>
          <p:nvPr>
            <p:ph type="body" idx="1"/>
          </p:nvPr>
        </p:nvSpPr>
        <p:spPr bwMode="auto">
          <a:xfrm>
            <a:off x="990600" y="1981200"/>
            <a:ext cx="71628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pic>
        <p:nvPicPr>
          <p:cNvPr id="1031" name="Picture 7"/>
          <p:cNvPicPr>
            <a:picLocks noChangeAspect="1" noChangeArrowheads="1"/>
          </p:cNvPicPr>
          <p:nvPr userDrawn="1"/>
        </p:nvPicPr>
        <p:blipFill>
          <a:blip r:embed="rId13"/>
          <a:srcRect/>
          <a:stretch>
            <a:fillRect/>
          </a:stretch>
        </p:blipFill>
        <p:spPr bwMode="auto">
          <a:xfrm>
            <a:off x="0" y="6202363"/>
            <a:ext cx="2695575" cy="647700"/>
          </a:xfrm>
          <a:prstGeom prst="rect">
            <a:avLst/>
          </a:prstGeom>
          <a:noFill/>
          <a:ln w="9525">
            <a:miter lim="800000"/>
            <a:headEnd/>
            <a:tailEnd/>
          </a:ln>
        </p:spPr>
      </p:pic>
      <p:pic>
        <p:nvPicPr>
          <p:cNvPr id="8" name="Picture 6" descr="Logo_2Color.jpg"/>
          <p:cNvPicPr>
            <a:picLocks noChangeAspect="1"/>
          </p:cNvPicPr>
          <p:nvPr userDrawn="1"/>
        </p:nvPicPr>
        <p:blipFill>
          <a:blip r:embed="rId14"/>
          <a:srcRect/>
          <a:stretch>
            <a:fillRect/>
          </a:stretch>
        </p:blipFill>
        <p:spPr bwMode="auto">
          <a:xfrm>
            <a:off x="6705600" y="6219825"/>
            <a:ext cx="2438400" cy="6381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07"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ctr" rtl="0" eaLnBrk="0" fontAlgn="base" hangingPunct="0">
        <a:lnSpc>
          <a:spcPct val="90000"/>
        </a:lnSpc>
        <a:spcBef>
          <a:spcPct val="0"/>
        </a:spcBef>
        <a:spcAft>
          <a:spcPct val="0"/>
        </a:spcAft>
        <a:defRPr sz="4000" b="1">
          <a:solidFill>
            <a:srgbClr val="FFFF00"/>
          </a:solidFill>
          <a:latin typeface="+mj-lt"/>
          <a:ea typeface="ＭＳ Ｐゴシック" charset="-128"/>
          <a:cs typeface="ＭＳ Ｐゴシック" charset="-128"/>
        </a:defRPr>
      </a:lvl1pPr>
      <a:lvl2pPr algn="ctr" rtl="0" eaLnBrk="0" fontAlgn="base" hangingPunct="0">
        <a:lnSpc>
          <a:spcPct val="90000"/>
        </a:lnSpc>
        <a:spcBef>
          <a:spcPct val="0"/>
        </a:spcBef>
        <a:spcAft>
          <a:spcPct val="0"/>
        </a:spcAft>
        <a:defRPr sz="4000" b="1">
          <a:solidFill>
            <a:srgbClr val="FFFF00"/>
          </a:solidFill>
          <a:latin typeface="Arial" charset="0"/>
          <a:ea typeface="ＭＳ Ｐゴシック" charset="-128"/>
          <a:cs typeface="ＭＳ Ｐゴシック" charset="-128"/>
        </a:defRPr>
      </a:lvl2pPr>
      <a:lvl3pPr algn="ctr" rtl="0" eaLnBrk="0" fontAlgn="base" hangingPunct="0">
        <a:lnSpc>
          <a:spcPct val="90000"/>
        </a:lnSpc>
        <a:spcBef>
          <a:spcPct val="0"/>
        </a:spcBef>
        <a:spcAft>
          <a:spcPct val="0"/>
        </a:spcAft>
        <a:defRPr sz="4000" b="1">
          <a:solidFill>
            <a:srgbClr val="FFFF00"/>
          </a:solidFill>
          <a:latin typeface="Arial" charset="0"/>
          <a:ea typeface="ＭＳ Ｐゴシック" charset="-128"/>
          <a:cs typeface="ＭＳ Ｐゴシック" charset="-128"/>
        </a:defRPr>
      </a:lvl3pPr>
      <a:lvl4pPr algn="ctr" rtl="0" eaLnBrk="0" fontAlgn="base" hangingPunct="0">
        <a:lnSpc>
          <a:spcPct val="90000"/>
        </a:lnSpc>
        <a:spcBef>
          <a:spcPct val="0"/>
        </a:spcBef>
        <a:spcAft>
          <a:spcPct val="0"/>
        </a:spcAft>
        <a:defRPr sz="4000" b="1">
          <a:solidFill>
            <a:srgbClr val="FFFF00"/>
          </a:solidFill>
          <a:latin typeface="Arial" charset="0"/>
          <a:ea typeface="ＭＳ Ｐゴシック" charset="-128"/>
          <a:cs typeface="ＭＳ Ｐゴシック" charset="-128"/>
        </a:defRPr>
      </a:lvl4pPr>
      <a:lvl5pPr algn="ctr" rtl="0" eaLnBrk="0" fontAlgn="base" hangingPunct="0">
        <a:lnSpc>
          <a:spcPct val="90000"/>
        </a:lnSpc>
        <a:spcBef>
          <a:spcPct val="0"/>
        </a:spcBef>
        <a:spcAft>
          <a:spcPct val="0"/>
        </a:spcAft>
        <a:defRPr sz="4000" b="1">
          <a:solidFill>
            <a:srgbClr val="FFFF00"/>
          </a:solidFill>
          <a:latin typeface="Arial" charset="0"/>
          <a:ea typeface="ＭＳ Ｐゴシック" charset="-128"/>
          <a:cs typeface="ＭＳ Ｐゴシック" charset="-128"/>
        </a:defRPr>
      </a:lvl5pPr>
      <a:lvl6pPr marL="457200" algn="ctr" rtl="0" eaLnBrk="0" fontAlgn="base" hangingPunct="0">
        <a:lnSpc>
          <a:spcPct val="90000"/>
        </a:lnSpc>
        <a:spcBef>
          <a:spcPct val="0"/>
        </a:spcBef>
        <a:spcAft>
          <a:spcPct val="0"/>
        </a:spcAft>
        <a:defRPr sz="4000" b="1">
          <a:solidFill>
            <a:srgbClr val="FFFF00"/>
          </a:solidFill>
          <a:latin typeface="Arial" charset="0"/>
        </a:defRPr>
      </a:lvl6pPr>
      <a:lvl7pPr marL="914400" algn="ctr" rtl="0" eaLnBrk="0" fontAlgn="base" hangingPunct="0">
        <a:lnSpc>
          <a:spcPct val="90000"/>
        </a:lnSpc>
        <a:spcBef>
          <a:spcPct val="0"/>
        </a:spcBef>
        <a:spcAft>
          <a:spcPct val="0"/>
        </a:spcAft>
        <a:defRPr sz="4000" b="1">
          <a:solidFill>
            <a:srgbClr val="FFFF00"/>
          </a:solidFill>
          <a:latin typeface="Arial" charset="0"/>
        </a:defRPr>
      </a:lvl7pPr>
      <a:lvl8pPr marL="1371600" algn="ctr" rtl="0" eaLnBrk="0" fontAlgn="base" hangingPunct="0">
        <a:lnSpc>
          <a:spcPct val="90000"/>
        </a:lnSpc>
        <a:spcBef>
          <a:spcPct val="0"/>
        </a:spcBef>
        <a:spcAft>
          <a:spcPct val="0"/>
        </a:spcAft>
        <a:defRPr sz="4000" b="1">
          <a:solidFill>
            <a:srgbClr val="FFFF00"/>
          </a:solidFill>
          <a:latin typeface="Arial" charset="0"/>
        </a:defRPr>
      </a:lvl8pPr>
      <a:lvl9pPr marL="1828800" algn="ctr" rtl="0" eaLnBrk="0" fontAlgn="base" hangingPunct="0">
        <a:lnSpc>
          <a:spcPct val="90000"/>
        </a:lnSpc>
        <a:spcBef>
          <a:spcPct val="0"/>
        </a:spcBef>
        <a:spcAft>
          <a:spcPct val="0"/>
        </a:spcAft>
        <a:defRPr sz="4000" b="1">
          <a:solidFill>
            <a:srgbClr val="FFFF00"/>
          </a:solidFill>
          <a:latin typeface="Arial" charset="0"/>
        </a:defRPr>
      </a:lvl9pPr>
    </p:titleStyle>
    <p:bodyStyle>
      <a:lvl1pPr marL="285750" indent="-285750" algn="l" rtl="0" eaLnBrk="0" fontAlgn="base" hangingPunct="0">
        <a:lnSpc>
          <a:spcPct val="90000"/>
        </a:lnSpc>
        <a:spcBef>
          <a:spcPct val="30000"/>
        </a:spcBef>
        <a:spcAft>
          <a:spcPct val="0"/>
        </a:spcAft>
        <a:buSzPct val="100000"/>
        <a:buChar char="•"/>
        <a:defRPr sz="2400" b="1">
          <a:solidFill>
            <a:schemeClr val="bg1"/>
          </a:solidFill>
          <a:latin typeface="+mn-lt"/>
          <a:ea typeface="ＭＳ Ｐゴシック" charset="-128"/>
          <a:cs typeface="ＭＳ Ｐゴシック" charset="-128"/>
        </a:defRPr>
      </a:lvl1pPr>
      <a:lvl2pPr marL="685800" indent="-228600" algn="l" rtl="0" eaLnBrk="0" fontAlgn="base" hangingPunct="0">
        <a:lnSpc>
          <a:spcPct val="90000"/>
        </a:lnSpc>
        <a:spcBef>
          <a:spcPct val="30000"/>
        </a:spcBef>
        <a:spcAft>
          <a:spcPct val="0"/>
        </a:spcAft>
        <a:buSzPct val="100000"/>
        <a:buChar char="–"/>
        <a:defRPr b="1">
          <a:solidFill>
            <a:schemeClr val="bg1"/>
          </a:solidFill>
          <a:latin typeface="+mn-lt"/>
          <a:ea typeface="ＭＳ Ｐゴシック" charset="-128"/>
        </a:defRPr>
      </a:lvl2pPr>
      <a:lvl3pPr marL="1143000" indent="-228600" algn="l" rtl="0" eaLnBrk="0" fontAlgn="base" hangingPunct="0">
        <a:lnSpc>
          <a:spcPct val="90000"/>
        </a:lnSpc>
        <a:spcBef>
          <a:spcPct val="30000"/>
        </a:spcBef>
        <a:spcAft>
          <a:spcPct val="0"/>
        </a:spcAft>
        <a:buSzPct val="100000"/>
        <a:buChar char="»"/>
        <a:defRPr b="1">
          <a:solidFill>
            <a:schemeClr val="bg1"/>
          </a:solidFill>
          <a:latin typeface="+mn-lt"/>
          <a:ea typeface="ＭＳ Ｐゴシック" charset="-128"/>
        </a:defRPr>
      </a:lvl3pPr>
      <a:lvl4pPr marL="1543050" indent="-171450" algn="l" rtl="0" eaLnBrk="0" fontAlgn="base" hangingPunct="0">
        <a:lnSpc>
          <a:spcPct val="90000"/>
        </a:lnSpc>
        <a:spcBef>
          <a:spcPct val="30000"/>
        </a:spcBef>
        <a:spcAft>
          <a:spcPct val="0"/>
        </a:spcAft>
        <a:buSzPct val="100000"/>
        <a:buChar char="•"/>
        <a:defRPr sz="1400" b="1">
          <a:solidFill>
            <a:schemeClr val="bg1"/>
          </a:solidFill>
          <a:latin typeface="+mn-lt"/>
          <a:ea typeface="ＭＳ Ｐゴシック" charset="-128"/>
        </a:defRPr>
      </a:lvl4pPr>
      <a:lvl5pPr marL="2000250" indent="-171450" algn="l" rtl="0" eaLnBrk="0" fontAlgn="base" hangingPunct="0">
        <a:lnSpc>
          <a:spcPct val="90000"/>
        </a:lnSpc>
        <a:spcBef>
          <a:spcPct val="30000"/>
        </a:spcBef>
        <a:spcAft>
          <a:spcPct val="0"/>
        </a:spcAft>
        <a:buSzPct val="100000"/>
        <a:buChar char="–"/>
        <a:defRPr sz="1400" b="1">
          <a:solidFill>
            <a:schemeClr val="bg1"/>
          </a:solidFill>
          <a:latin typeface="+mn-lt"/>
          <a:ea typeface="ＭＳ Ｐゴシック" charset="-128"/>
        </a:defRPr>
      </a:lvl5pPr>
      <a:lvl6pPr marL="2457450" indent="-171450" algn="l" rtl="0" eaLnBrk="0" fontAlgn="base" hangingPunct="0">
        <a:lnSpc>
          <a:spcPct val="90000"/>
        </a:lnSpc>
        <a:spcBef>
          <a:spcPct val="30000"/>
        </a:spcBef>
        <a:spcAft>
          <a:spcPct val="0"/>
        </a:spcAft>
        <a:buSzPct val="100000"/>
        <a:buChar char="–"/>
        <a:defRPr sz="1400" b="1">
          <a:solidFill>
            <a:schemeClr val="bg1"/>
          </a:solidFill>
          <a:latin typeface="+mn-lt"/>
        </a:defRPr>
      </a:lvl6pPr>
      <a:lvl7pPr marL="2914650" indent="-171450" algn="l" rtl="0" eaLnBrk="0" fontAlgn="base" hangingPunct="0">
        <a:lnSpc>
          <a:spcPct val="90000"/>
        </a:lnSpc>
        <a:spcBef>
          <a:spcPct val="30000"/>
        </a:spcBef>
        <a:spcAft>
          <a:spcPct val="0"/>
        </a:spcAft>
        <a:buSzPct val="100000"/>
        <a:buChar char="–"/>
        <a:defRPr sz="1400" b="1">
          <a:solidFill>
            <a:schemeClr val="bg1"/>
          </a:solidFill>
          <a:latin typeface="+mn-lt"/>
        </a:defRPr>
      </a:lvl7pPr>
      <a:lvl8pPr marL="3371850" indent="-171450" algn="l" rtl="0" eaLnBrk="0" fontAlgn="base" hangingPunct="0">
        <a:lnSpc>
          <a:spcPct val="90000"/>
        </a:lnSpc>
        <a:spcBef>
          <a:spcPct val="30000"/>
        </a:spcBef>
        <a:spcAft>
          <a:spcPct val="0"/>
        </a:spcAft>
        <a:buSzPct val="100000"/>
        <a:buChar char="–"/>
        <a:defRPr sz="1400" b="1">
          <a:solidFill>
            <a:schemeClr val="bg1"/>
          </a:solidFill>
          <a:latin typeface="+mn-lt"/>
        </a:defRPr>
      </a:lvl8pPr>
      <a:lvl9pPr marL="3829050" indent="-171450" algn="l" rtl="0" eaLnBrk="0" fontAlgn="base" hangingPunct="0">
        <a:lnSpc>
          <a:spcPct val="90000"/>
        </a:lnSpc>
        <a:spcBef>
          <a:spcPct val="30000"/>
        </a:spcBef>
        <a:spcAft>
          <a:spcPct val="0"/>
        </a:spcAft>
        <a:buSzPct val="100000"/>
        <a:buChar char="–"/>
        <a:defRPr sz="1400" b="1">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localhost/WPDOCS/Media%20advocacy/Larry%20on%20Today%20Show.mpg" TargetMode="External"/><Relationship Id="rId1" Type="http://schemas.microsoft.com/office/2007/relationships/media" Target="file://localhost/WPDOCS/Media%20advocacy/Larry%20on%20Today%20Show.mpg" TargetMode="External"/><Relationship Id="rId5" Type="http://schemas.openxmlformats.org/officeDocument/2006/relationships/image" Target="../media/image6.png"/><Relationship Id="rId4" Type="http://schemas.openxmlformats.org/officeDocument/2006/relationships/notesSlide" Target="../notesSlides/notesSlide2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localhost/Users/djerniga/Documents/WPDOCS/Pew/new.vo.9.mpg" TargetMode="External"/><Relationship Id="rId1" Type="http://schemas.microsoft.com/office/2007/relationships/media" Target="file://localhost/Users/djerniga/Documents/WPDOCS/Pew/new.vo.9.mpg" TargetMode="External"/><Relationship Id="rId5" Type="http://schemas.openxmlformats.org/officeDocument/2006/relationships/image" Target="../media/image8.png"/><Relationship Id="rId4" Type="http://schemas.openxmlformats.org/officeDocument/2006/relationships/notesSlide" Target="../notesSlides/notesSlide4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ubTitle" idx="1"/>
          </p:nvPr>
        </p:nvSpPr>
        <p:spPr/>
        <p:txBody>
          <a:bodyPr/>
          <a:lstStyle/>
          <a:p>
            <a:endParaRPr lang="en-US"/>
          </a:p>
        </p:txBody>
      </p:sp>
      <p:sp useBgFill="1">
        <p:nvSpPr>
          <p:cNvPr id="4100" name="Rectangle 4"/>
          <p:cNvSpPr>
            <a:spLocks noChangeArrowheads="1"/>
          </p:cNvSpPr>
          <p:nvPr/>
        </p:nvSpPr>
        <p:spPr bwMode="auto">
          <a:xfrm>
            <a:off x="1023938" y="633413"/>
            <a:ext cx="7400925" cy="5476875"/>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nchorCtr="1"/>
          <a:lstStyle/>
          <a:p>
            <a:pPr>
              <a:spcBef>
                <a:spcPct val="50000"/>
              </a:spcBef>
              <a:defRPr/>
            </a:pPr>
            <a:r>
              <a:rPr lang="en-US" sz="6600" dirty="0">
                <a:solidFill>
                  <a:srgbClr val="FFFF00"/>
                </a:solidFill>
              </a:rPr>
              <a:t>MEDIA</a:t>
            </a:r>
          </a:p>
          <a:p>
            <a:pPr>
              <a:spcBef>
                <a:spcPct val="50000"/>
              </a:spcBef>
              <a:defRPr/>
            </a:pPr>
            <a:r>
              <a:rPr lang="en-US" sz="6600" dirty="0" smtClean="0">
                <a:solidFill>
                  <a:srgbClr val="FFFF00"/>
                </a:solidFill>
              </a:rPr>
              <a:t>ADVOCACY</a:t>
            </a:r>
          </a:p>
          <a:p>
            <a:pPr>
              <a:spcBef>
                <a:spcPts val="0"/>
              </a:spcBef>
              <a:defRPr/>
            </a:pPr>
            <a:endParaRPr lang="en-US" sz="3000" dirty="0" smtClean="0">
              <a:latin typeface="Garamond" charset="0"/>
            </a:endParaRPr>
          </a:p>
          <a:p>
            <a:pPr>
              <a:spcBef>
                <a:spcPts val="0"/>
              </a:spcBef>
              <a:defRPr/>
            </a:pPr>
            <a:r>
              <a:rPr lang="en-US" sz="3000" smtClean="0">
                <a:latin typeface="Garamond" charset="0"/>
              </a:rPr>
              <a:t>by </a:t>
            </a:r>
            <a:r>
              <a:rPr lang="en-US" sz="3000" dirty="0" smtClean="0">
                <a:latin typeface="Garamond" charset="0"/>
              </a:rPr>
              <a:t>David H. Jernigan, Ph.D.</a:t>
            </a:r>
          </a:p>
          <a:p>
            <a:pPr>
              <a:spcBef>
                <a:spcPts val="0"/>
              </a:spcBef>
              <a:defRPr/>
            </a:pPr>
            <a:r>
              <a:rPr lang="en-US" sz="3000" dirty="0" smtClean="0">
                <a:latin typeface="Garamond" charset="0"/>
              </a:rPr>
              <a:t>Johns Hopkins Bloomberg </a:t>
            </a:r>
          </a:p>
          <a:p>
            <a:pPr>
              <a:spcBef>
                <a:spcPts val="0"/>
              </a:spcBef>
              <a:defRPr/>
            </a:pPr>
            <a:r>
              <a:rPr lang="en-US" sz="3000" dirty="0" smtClean="0">
                <a:latin typeface="Garamond" charset="0"/>
              </a:rPr>
              <a:t>School of Public Health</a:t>
            </a:r>
            <a:endParaRPr lang="en-US" sz="3000" dirty="0">
              <a:latin typeface="Garamond"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endParaRPr lang="en-US"/>
          </a:p>
        </p:txBody>
      </p:sp>
      <p:sp useBgFill="1">
        <p:nvSpPr>
          <p:cNvPr id="128003" name="Rectangle 3"/>
          <p:cNvSpPr>
            <a:spLocks noChangeArrowheads="1"/>
          </p:cNvSpPr>
          <p:nvPr/>
        </p:nvSpPr>
        <p:spPr bwMode="auto">
          <a:xfrm>
            <a:off x="998538" y="381000"/>
            <a:ext cx="7154862" cy="1214438"/>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nSpc>
                <a:spcPct val="90000"/>
              </a:lnSpc>
              <a:defRPr/>
            </a:pPr>
            <a:r>
              <a:rPr lang="en-US" sz="4800">
                <a:solidFill>
                  <a:srgbClr val="FFFF00"/>
                </a:solidFill>
              </a:rPr>
              <a:t>Media advocacy:</a:t>
            </a:r>
            <a:br>
              <a:rPr lang="en-US" sz="4800">
                <a:solidFill>
                  <a:srgbClr val="FFFF00"/>
                </a:solidFill>
              </a:rPr>
            </a:br>
            <a:r>
              <a:rPr lang="en-US" sz="3600" i="1">
                <a:solidFill>
                  <a:srgbClr val="FFFF00"/>
                </a:solidFill>
              </a:rPr>
              <a:t>antecedents and components</a:t>
            </a:r>
          </a:p>
        </p:txBody>
      </p:sp>
      <p:sp useBgFill="1">
        <p:nvSpPr>
          <p:cNvPr id="128004" name="Rectangle 4"/>
          <p:cNvSpPr>
            <a:spLocks noGrp="1" noChangeArrowheads="1"/>
          </p:cNvSpPr>
          <p:nvPr>
            <p:ph type="body" sz="half" idx="1"/>
          </p:nvPr>
        </p:nvSpPr>
        <p:spPr>
          <a:xfrm>
            <a:off x="1023938" y="1776413"/>
            <a:ext cx="7096125" cy="4333875"/>
          </a:xfrm>
          <a:ln w="12700" cap="flat">
            <a:solidFill>
              <a:schemeClr val="tx1"/>
            </a:solidFill>
          </a:ln>
          <a:effectLst>
            <a:outerShdw blurRad="63500" dist="107763" dir="2700000" algn="ctr" rotWithShape="0">
              <a:schemeClr val="bg2"/>
            </a:outerShdw>
          </a:effectLst>
        </p:spPr>
        <p:txBody>
          <a:bodyPr/>
          <a:lstStyle/>
          <a:p>
            <a:pPr marL="457200" indent="-228600">
              <a:lnSpc>
                <a:spcPct val="70000"/>
              </a:lnSpc>
              <a:buFontTx/>
              <a:buNone/>
              <a:defRPr/>
            </a:pPr>
            <a:endParaRPr lang="en-US" sz="1600" i="1">
              <a:ea typeface="+mn-ea"/>
              <a:cs typeface="+mn-cs"/>
            </a:endParaRPr>
          </a:p>
          <a:p>
            <a:pPr marL="457200" indent="-228600">
              <a:lnSpc>
                <a:spcPct val="70000"/>
              </a:lnSpc>
              <a:defRPr/>
            </a:pPr>
            <a:r>
              <a:rPr lang="en-US" sz="2000">
                <a:ea typeface="+mn-ea"/>
                <a:cs typeface="+mn-cs"/>
              </a:rPr>
              <a:t>Public relations</a:t>
            </a:r>
          </a:p>
          <a:p>
            <a:pPr marL="800100" lvl="1">
              <a:lnSpc>
                <a:spcPct val="70000"/>
              </a:lnSpc>
              <a:defRPr/>
            </a:pPr>
            <a:r>
              <a:rPr lang="en-US" sz="1600"/>
              <a:t>Media forms</a:t>
            </a:r>
          </a:p>
          <a:p>
            <a:pPr marL="800100" lvl="1">
              <a:lnSpc>
                <a:spcPct val="70000"/>
              </a:lnSpc>
              <a:defRPr/>
            </a:pPr>
            <a:r>
              <a:rPr lang="en-US" sz="1600"/>
              <a:t>Media relationships</a:t>
            </a:r>
          </a:p>
          <a:p>
            <a:pPr marL="457200" indent="-228600">
              <a:lnSpc>
                <a:spcPct val="70000"/>
              </a:lnSpc>
              <a:defRPr/>
            </a:pPr>
            <a:r>
              <a:rPr lang="en-US" sz="2000">
                <a:ea typeface="+mn-ea"/>
                <a:cs typeface="+mn-cs"/>
              </a:rPr>
              <a:t>Social marketing</a:t>
            </a:r>
          </a:p>
          <a:p>
            <a:pPr marL="800100" lvl="1">
              <a:lnSpc>
                <a:spcPct val="70000"/>
              </a:lnSpc>
              <a:defRPr/>
            </a:pPr>
            <a:r>
              <a:rPr lang="en-US" sz="1600"/>
              <a:t>Message testing</a:t>
            </a:r>
          </a:p>
          <a:p>
            <a:pPr marL="800100" lvl="1">
              <a:lnSpc>
                <a:spcPct val="70000"/>
              </a:lnSpc>
              <a:defRPr/>
            </a:pPr>
            <a:r>
              <a:rPr lang="en-US" sz="1600"/>
              <a:t>Narrowcasting/targeting</a:t>
            </a:r>
          </a:p>
          <a:p>
            <a:pPr marL="457200" indent="-228600">
              <a:lnSpc>
                <a:spcPct val="70000"/>
              </a:lnSpc>
              <a:defRPr/>
            </a:pPr>
            <a:r>
              <a:rPr lang="en-US" sz="2000">
                <a:ea typeface="+mn-ea"/>
                <a:cs typeface="+mn-cs"/>
              </a:rPr>
              <a:t>Political/campaign media</a:t>
            </a:r>
          </a:p>
          <a:p>
            <a:pPr marL="800100" lvl="1">
              <a:lnSpc>
                <a:spcPct val="70000"/>
              </a:lnSpc>
              <a:defRPr/>
            </a:pPr>
            <a:r>
              <a:rPr lang="en-US" sz="1600"/>
              <a:t>Spin control</a:t>
            </a:r>
          </a:p>
          <a:p>
            <a:pPr marL="800100" lvl="1">
              <a:lnSpc>
                <a:spcPct val="70000"/>
              </a:lnSpc>
              <a:defRPr/>
            </a:pPr>
            <a:r>
              <a:rPr lang="en-US" sz="1600"/>
              <a:t>Message discipline</a:t>
            </a:r>
          </a:p>
          <a:p>
            <a:pPr marL="800100" lvl="1">
              <a:lnSpc>
                <a:spcPct val="70000"/>
              </a:lnSpc>
              <a:defRPr/>
            </a:pPr>
            <a:r>
              <a:rPr lang="en-US" sz="1600"/>
              <a:t>Immediate response</a:t>
            </a:r>
          </a:p>
          <a:p>
            <a:pPr marL="457200" indent="-228600">
              <a:lnSpc>
                <a:spcPct val="70000"/>
              </a:lnSpc>
              <a:defRPr/>
            </a:pPr>
            <a:r>
              <a:rPr lang="en-US" sz="2000">
                <a:ea typeface="+mn-ea"/>
                <a:cs typeface="+mn-cs"/>
              </a:rPr>
              <a:t>Guerrilla media</a:t>
            </a:r>
          </a:p>
          <a:p>
            <a:pPr marL="800100" lvl="1">
              <a:lnSpc>
                <a:spcPct val="70000"/>
              </a:lnSpc>
              <a:defRPr/>
            </a:pPr>
            <a:r>
              <a:rPr lang="en-US" sz="1600"/>
              <a:t>Targeting</a:t>
            </a:r>
          </a:p>
          <a:p>
            <a:pPr marL="800100" lvl="1">
              <a:lnSpc>
                <a:spcPct val="70000"/>
              </a:lnSpc>
              <a:defRPr/>
            </a:pPr>
            <a:r>
              <a:rPr lang="en-US" sz="1600"/>
              <a:t>Irony</a:t>
            </a:r>
          </a:p>
          <a:p>
            <a:pPr marL="457200" indent="-228600">
              <a:lnSpc>
                <a:spcPct val="70000"/>
              </a:lnSpc>
              <a:defRPr/>
            </a:pPr>
            <a:r>
              <a:rPr lang="en-US" sz="2000">
                <a:ea typeface="+mn-ea"/>
                <a:cs typeface="+mn-cs"/>
              </a:rPr>
              <a:t>Guerrilla theater</a:t>
            </a:r>
          </a:p>
          <a:p>
            <a:pPr marL="800100" lvl="1">
              <a:lnSpc>
                <a:spcPct val="70000"/>
              </a:lnSpc>
              <a:defRPr/>
            </a:pPr>
            <a:r>
              <a:rPr lang="en-US" sz="1600" i="1"/>
              <a:t>Doing something</a:t>
            </a:r>
            <a:r>
              <a:rPr lang="en-US" sz="1600"/>
              <a:t> to make news</a:t>
            </a:r>
            <a:endParaRPr lang="en-US" sz="1600" i="1"/>
          </a:p>
          <a:p>
            <a:pPr marL="457200" indent="-228600">
              <a:lnSpc>
                <a:spcPct val="70000"/>
              </a:lnSpc>
              <a:defRPr/>
            </a:pPr>
            <a:endParaRPr lang="en-US" sz="2000">
              <a:ea typeface="+mn-ea"/>
              <a:cs typeface="+mn-cs"/>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990600" y="152400"/>
            <a:ext cx="7162800" cy="1143000"/>
          </a:xfrm>
        </p:spPr>
        <p:txBody>
          <a:bodyPr/>
          <a:lstStyle/>
          <a:p>
            <a:r>
              <a:rPr lang="en-US" dirty="0"/>
              <a:t>Media Advocacy:</a:t>
            </a:r>
            <a:br>
              <a:rPr lang="en-US" dirty="0"/>
            </a:br>
            <a:r>
              <a:rPr lang="en-US" sz="3200" i="1" dirty="0"/>
              <a:t>Traditional health communications comparison</a:t>
            </a:r>
            <a:endParaRPr lang="en-US" sz="3200" dirty="0"/>
          </a:p>
        </p:txBody>
      </p:sp>
      <p:sp>
        <p:nvSpPr>
          <p:cNvPr id="29699" name="Rectangle 3"/>
          <p:cNvSpPr>
            <a:spLocks noGrp="1" noChangeArrowheads="1"/>
          </p:cNvSpPr>
          <p:nvPr>
            <p:ph type="body" sz="half" idx="1"/>
          </p:nvPr>
        </p:nvSpPr>
        <p:spPr>
          <a:xfrm>
            <a:off x="990600" y="1676400"/>
            <a:ext cx="3505200" cy="4343400"/>
          </a:xfrm>
        </p:spPr>
        <p:txBody>
          <a:bodyPr/>
          <a:lstStyle/>
          <a:p>
            <a:pPr algn="ctr">
              <a:lnSpc>
                <a:spcPct val="80000"/>
              </a:lnSpc>
              <a:buFontTx/>
              <a:buNone/>
            </a:pPr>
            <a:r>
              <a:rPr lang="en-US" sz="2000" dirty="0"/>
              <a:t>Traditional Health Communications</a:t>
            </a:r>
          </a:p>
          <a:p>
            <a:pPr>
              <a:lnSpc>
                <a:spcPct val="80000"/>
              </a:lnSpc>
              <a:spcBef>
                <a:spcPct val="70000"/>
              </a:spcBef>
            </a:pPr>
            <a:r>
              <a:rPr lang="en-US" sz="1800" dirty="0"/>
              <a:t>Behavioral science</a:t>
            </a:r>
          </a:p>
          <a:p>
            <a:pPr>
              <a:lnSpc>
                <a:spcPct val="80000"/>
              </a:lnSpc>
              <a:spcBef>
                <a:spcPct val="70000"/>
              </a:spcBef>
            </a:pPr>
            <a:r>
              <a:rPr lang="en-US" sz="1800" dirty="0"/>
              <a:t>Informs the person with the problem and informs the general population</a:t>
            </a:r>
          </a:p>
          <a:p>
            <a:pPr>
              <a:lnSpc>
                <a:spcPct val="80000"/>
              </a:lnSpc>
              <a:spcBef>
                <a:spcPct val="70000"/>
              </a:spcBef>
            </a:pPr>
            <a:r>
              <a:rPr lang="en-US" sz="1800" dirty="0"/>
              <a:t>Individual as audience</a:t>
            </a:r>
          </a:p>
          <a:p>
            <a:pPr>
              <a:lnSpc>
                <a:spcPct val="80000"/>
              </a:lnSpc>
              <a:spcBef>
                <a:spcPct val="70000"/>
              </a:spcBef>
            </a:pPr>
            <a:r>
              <a:rPr lang="en-US" sz="1800" dirty="0"/>
              <a:t>Develops health messages</a:t>
            </a:r>
          </a:p>
          <a:p>
            <a:pPr>
              <a:lnSpc>
                <a:spcPct val="80000"/>
              </a:lnSpc>
              <a:spcBef>
                <a:spcPct val="70000"/>
              </a:spcBef>
            </a:pPr>
            <a:r>
              <a:rPr lang="en-US" sz="1800" dirty="0"/>
              <a:t>Goal is information and personal behavior </a:t>
            </a:r>
            <a:r>
              <a:rPr lang="en-US" sz="1800" dirty="0" smtClean="0"/>
              <a:t>change</a:t>
            </a:r>
          </a:p>
          <a:p>
            <a:pPr>
              <a:lnSpc>
                <a:spcPct val="80000"/>
              </a:lnSpc>
              <a:spcBef>
                <a:spcPct val="70000"/>
              </a:spcBef>
            </a:pPr>
            <a:r>
              <a:rPr lang="en-US" sz="1800" dirty="0" smtClean="0"/>
              <a:t>Seldom controversial</a:t>
            </a:r>
            <a:endParaRPr lang="en-US" sz="1800" dirty="0"/>
          </a:p>
          <a:p>
            <a:pPr>
              <a:lnSpc>
                <a:spcPct val="80000"/>
              </a:lnSpc>
              <a:spcBef>
                <a:spcPct val="70000"/>
              </a:spcBef>
            </a:pPr>
            <a:r>
              <a:rPr lang="en-US" sz="1800" dirty="0"/>
              <a:t>Relies mainly on public service</a:t>
            </a:r>
          </a:p>
        </p:txBody>
      </p:sp>
      <p:sp>
        <p:nvSpPr>
          <p:cNvPr id="29700" name="Rectangle 4"/>
          <p:cNvSpPr>
            <a:spLocks noGrp="1" noChangeArrowheads="1"/>
          </p:cNvSpPr>
          <p:nvPr>
            <p:ph type="body" sz="half" idx="2"/>
          </p:nvPr>
        </p:nvSpPr>
        <p:spPr>
          <a:xfrm>
            <a:off x="4648200" y="1676400"/>
            <a:ext cx="3505200" cy="4343400"/>
          </a:xfrm>
        </p:spPr>
        <p:txBody>
          <a:bodyPr/>
          <a:lstStyle/>
          <a:p>
            <a:pPr algn="ctr">
              <a:lnSpc>
                <a:spcPct val="80000"/>
              </a:lnSpc>
              <a:buFontTx/>
              <a:buNone/>
            </a:pPr>
            <a:r>
              <a:rPr lang="en-US" sz="2000" dirty="0"/>
              <a:t>Media Advocacy</a:t>
            </a:r>
          </a:p>
          <a:p>
            <a:pPr>
              <a:lnSpc>
                <a:spcPct val="80000"/>
              </a:lnSpc>
              <a:spcBef>
                <a:spcPct val="80000"/>
              </a:spcBef>
            </a:pPr>
            <a:r>
              <a:rPr lang="en-US" sz="1800" dirty="0"/>
              <a:t>Political science</a:t>
            </a:r>
          </a:p>
          <a:p>
            <a:pPr>
              <a:lnSpc>
                <a:spcPct val="80000"/>
              </a:lnSpc>
              <a:spcBef>
                <a:spcPct val="80000"/>
              </a:spcBef>
            </a:pPr>
            <a:r>
              <a:rPr lang="en-US" sz="1800" dirty="0"/>
              <a:t>Pressures decision makers and mobilizes community activists</a:t>
            </a:r>
          </a:p>
          <a:p>
            <a:pPr>
              <a:lnSpc>
                <a:spcPct val="80000"/>
              </a:lnSpc>
              <a:spcBef>
                <a:spcPct val="80000"/>
              </a:spcBef>
            </a:pPr>
            <a:r>
              <a:rPr lang="en-US" sz="1800" dirty="0"/>
              <a:t>Individual as advocate</a:t>
            </a:r>
          </a:p>
          <a:p>
            <a:pPr>
              <a:lnSpc>
                <a:spcPct val="80000"/>
              </a:lnSpc>
              <a:spcBef>
                <a:spcPct val="80000"/>
              </a:spcBef>
            </a:pPr>
            <a:r>
              <a:rPr lang="en-US" sz="1800" dirty="0"/>
              <a:t>Develops health voices</a:t>
            </a:r>
          </a:p>
          <a:p>
            <a:pPr>
              <a:lnSpc>
                <a:spcPct val="80000"/>
              </a:lnSpc>
              <a:spcBef>
                <a:spcPct val="80000"/>
              </a:spcBef>
            </a:pPr>
            <a:r>
              <a:rPr lang="en-US" sz="1800" dirty="0"/>
              <a:t>Goal is political power and social </a:t>
            </a:r>
            <a:r>
              <a:rPr lang="en-US" sz="1800" dirty="0" smtClean="0"/>
              <a:t>change</a:t>
            </a:r>
          </a:p>
          <a:p>
            <a:pPr>
              <a:lnSpc>
                <a:spcPct val="80000"/>
              </a:lnSpc>
              <a:spcBef>
                <a:spcPct val="80000"/>
              </a:spcBef>
            </a:pPr>
            <a:r>
              <a:rPr lang="en-US" sz="1800" dirty="0" smtClean="0"/>
              <a:t>Often controversial</a:t>
            </a:r>
            <a:endParaRPr lang="en-US" sz="1800" dirty="0"/>
          </a:p>
          <a:p>
            <a:pPr>
              <a:lnSpc>
                <a:spcPct val="80000"/>
              </a:lnSpc>
              <a:spcBef>
                <a:spcPct val="80000"/>
              </a:spcBef>
            </a:pPr>
            <a:r>
              <a:rPr lang="en-US" sz="1800" dirty="0"/>
              <a:t>Relies on newsroom, paid advertising and other “earned media”</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What do we use media advocacy for?</a:t>
            </a:r>
            <a:endParaRPr lang="en-US" dirty="0"/>
          </a:p>
        </p:txBody>
      </p:sp>
      <p:sp>
        <p:nvSpPr>
          <p:cNvPr id="6" name="Content Placeholder 5"/>
          <p:cNvSpPr>
            <a:spLocks noGrp="1"/>
          </p:cNvSpPr>
          <p:nvPr>
            <p:ph idx="1"/>
          </p:nvPr>
        </p:nvSpPr>
        <p:spPr>
          <a:xfrm>
            <a:off x="990600" y="3200400"/>
            <a:ext cx="7162800" cy="2895600"/>
          </a:xfrm>
        </p:spPr>
        <p:txBody>
          <a:bodyPr/>
          <a:lstStyle/>
          <a:p>
            <a:pPr marL="0" indent="0" algn="ctr">
              <a:buNone/>
            </a:pPr>
            <a:r>
              <a:rPr lang="en-US" sz="6000" dirty="0" smtClean="0"/>
              <a:t>4 P’s exercise</a:t>
            </a:r>
            <a:endParaRPr lang="en-US" sz="6000" dirty="0"/>
          </a:p>
        </p:txBody>
      </p:sp>
    </p:spTree>
    <p:extLst>
      <p:ext uri="{BB962C8B-B14F-4D97-AF65-F5344CB8AC3E}">
        <p14:creationId xmlns:p14="http://schemas.microsoft.com/office/powerpoint/2010/main" val="3384702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3"/>
          <p:cNvSpPr>
            <a:spLocks noGrp="1"/>
          </p:cNvSpPr>
          <p:nvPr>
            <p:ph type="title"/>
          </p:nvPr>
        </p:nvSpPr>
        <p:spPr/>
        <p:txBody>
          <a:bodyPr/>
          <a:lstStyle/>
          <a:p>
            <a:r>
              <a:rPr lang="en-US">
                <a:latin typeface="Arial" charset="0"/>
              </a:rPr>
              <a:t>Choosing an issue</a:t>
            </a:r>
          </a:p>
        </p:txBody>
      </p:sp>
      <p:sp>
        <p:nvSpPr>
          <p:cNvPr id="17410" name="Content Placeholder 4"/>
          <p:cNvSpPr>
            <a:spLocks noGrp="1"/>
          </p:cNvSpPr>
          <p:nvPr>
            <p:ph idx="1"/>
          </p:nvPr>
        </p:nvSpPr>
        <p:spPr/>
        <p:txBody>
          <a:bodyPr/>
          <a:lstStyle/>
          <a:p>
            <a:pPr>
              <a:lnSpc>
                <a:spcPct val="100000"/>
              </a:lnSpc>
              <a:spcAft>
                <a:spcPts val="600"/>
              </a:spcAft>
            </a:pPr>
            <a:r>
              <a:rPr lang="en-US" sz="2800">
                <a:latin typeface="Arial" charset="0"/>
              </a:rPr>
              <a:t>Issues are different from problems</a:t>
            </a:r>
          </a:p>
          <a:p>
            <a:pPr lvl="1">
              <a:lnSpc>
                <a:spcPct val="100000"/>
              </a:lnSpc>
              <a:spcAft>
                <a:spcPts val="600"/>
              </a:spcAft>
            </a:pPr>
            <a:r>
              <a:rPr lang="en-US" sz="2000">
                <a:latin typeface="Arial" charset="0"/>
              </a:rPr>
              <a:t>Problem:  a broad area of concern</a:t>
            </a:r>
          </a:p>
          <a:p>
            <a:pPr lvl="1">
              <a:lnSpc>
                <a:spcPct val="100000"/>
              </a:lnSpc>
              <a:spcAft>
                <a:spcPts val="600"/>
              </a:spcAft>
            </a:pPr>
            <a:r>
              <a:rPr lang="en-US" sz="2000">
                <a:latin typeface="Arial" charset="0"/>
              </a:rPr>
              <a:t>Issue:  a solution or partial solution to a problem</a:t>
            </a:r>
          </a:p>
          <a:p>
            <a:pPr>
              <a:lnSpc>
                <a:spcPct val="100000"/>
              </a:lnSpc>
              <a:spcAft>
                <a:spcPts val="600"/>
              </a:spcAft>
            </a:pPr>
            <a:r>
              <a:rPr lang="en-US" sz="2800">
                <a:latin typeface="Arial" charset="0"/>
              </a:rPr>
              <a:t>Remember that problem definition to a certain extent dictates what issues you work on</a:t>
            </a:r>
          </a:p>
          <a:p>
            <a:pPr>
              <a:lnSpc>
                <a:spcPct val="100000"/>
              </a:lnSpc>
              <a:spcAft>
                <a:spcPts val="600"/>
              </a:spcAft>
            </a:pPr>
            <a:r>
              <a:rPr lang="ja-JP" altLang="en-US" sz="2800">
                <a:latin typeface="Arial" charset="0"/>
              </a:rPr>
              <a:t>“</a:t>
            </a:r>
            <a:r>
              <a:rPr lang="en-US" altLang="ja-JP" sz="2800">
                <a:latin typeface="Arial" charset="0"/>
              </a:rPr>
              <a:t>Framing</a:t>
            </a:r>
            <a:r>
              <a:rPr lang="ja-JP" altLang="en-US" sz="2800">
                <a:latin typeface="Arial" charset="0"/>
              </a:rPr>
              <a:t>”</a:t>
            </a:r>
            <a:r>
              <a:rPr lang="en-US" altLang="ja-JP" sz="2800">
                <a:latin typeface="Arial" charset="0"/>
              </a:rPr>
              <a:t> of the problem will influence level of support available</a:t>
            </a:r>
            <a:endParaRPr lang="en-US" sz="2800">
              <a:latin typeface="Arial" charset="0"/>
            </a:endParaRPr>
          </a:p>
        </p:txBody>
      </p:sp>
    </p:spTree>
    <p:extLst>
      <p:ext uri="{BB962C8B-B14F-4D97-AF65-F5344CB8AC3E}">
        <p14:creationId xmlns:p14="http://schemas.microsoft.com/office/powerpoint/2010/main" val="13540231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p:txBody>
          <a:bodyPr/>
          <a:lstStyle/>
          <a:p>
            <a:r>
              <a:rPr lang="en-US" sz="3600">
                <a:latin typeface="Arial" charset="0"/>
              </a:rPr>
              <a:t>Choosing an issue (Midwest Academy)</a:t>
            </a:r>
          </a:p>
        </p:txBody>
      </p:sp>
      <p:sp>
        <p:nvSpPr>
          <p:cNvPr id="58370" name="Rectangle 3"/>
          <p:cNvSpPr>
            <a:spLocks noGrp="1" noChangeArrowheads="1"/>
          </p:cNvSpPr>
          <p:nvPr>
            <p:ph type="body" idx="1"/>
          </p:nvPr>
        </p:nvSpPr>
        <p:spPr/>
        <p:txBody>
          <a:bodyPr/>
          <a:lstStyle/>
          <a:p>
            <a:pPr>
              <a:lnSpc>
                <a:spcPct val="80000"/>
              </a:lnSpc>
              <a:buFontTx/>
              <a:buNone/>
            </a:pPr>
            <a:r>
              <a:rPr lang="en-US">
                <a:latin typeface="Arial" charset="0"/>
              </a:rPr>
              <a:t>Does your issue:</a:t>
            </a:r>
          </a:p>
          <a:p>
            <a:pPr>
              <a:lnSpc>
                <a:spcPct val="80000"/>
              </a:lnSpc>
            </a:pPr>
            <a:r>
              <a:rPr lang="en-US">
                <a:latin typeface="Arial" charset="0"/>
              </a:rPr>
              <a:t>Result in real improvements in people</a:t>
            </a:r>
            <a:r>
              <a:rPr lang="ja-JP" altLang="en-US">
                <a:latin typeface="Arial" charset="0"/>
              </a:rPr>
              <a:t>’</a:t>
            </a:r>
            <a:r>
              <a:rPr lang="en-US" altLang="ja-JP">
                <a:latin typeface="Arial" charset="0"/>
              </a:rPr>
              <a:t>s lives</a:t>
            </a:r>
          </a:p>
          <a:p>
            <a:pPr>
              <a:lnSpc>
                <a:spcPct val="80000"/>
              </a:lnSpc>
            </a:pPr>
            <a:r>
              <a:rPr lang="en-US">
                <a:latin typeface="Arial" charset="0"/>
              </a:rPr>
              <a:t>Give people a sense of their own power</a:t>
            </a:r>
          </a:p>
          <a:p>
            <a:pPr>
              <a:lnSpc>
                <a:spcPct val="80000"/>
              </a:lnSpc>
            </a:pPr>
            <a:r>
              <a:rPr lang="en-US">
                <a:latin typeface="Arial" charset="0"/>
              </a:rPr>
              <a:t>Alter the relations of power</a:t>
            </a:r>
          </a:p>
          <a:p>
            <a:pPr>
              <a:lnSpc>
                <a:spcPct val="80000"/>
              </a:lnSpc>
            </a:pPr>
            <a:endParaRPr lang="en-US">
              <a:latin typeface="Arial" charset="0"/>
            </a:endParaRPr>
          </a:p>
          <a:p>
            <a:pPr>
              <a:lnSpc>
                <a:spcPct val="80000"/>
              </a:lnSpc>
              <a:buFontTx/>
              <a:buNone/>
            </a:pPr>
            <a:r>
              <a:rPr lang="en-US">
                <a:latin typeface="Arial" charset="0"/>
              </a:rPr>
              <a:t>Is it:</a:t>
            </a:r>
          </a:p>
          <a:p>
            <a:pPr>
              <a:lnSpc>
                <a:spcPct val="80000"/>
              </a:lnSpc>
            </a:pPr>
            <a:r>
              <a:rPr lang="en-US">
                <a:latin typeface="Arial" charset="0"/>
              </a:rPr>
              <a:t>Immediate?</a:t>
            </a:r>
          </a:p>
          <a:p>
            <a:pPr>
              <a:lnSpc>
                <a:spcPct val="80000"/>
              </a:lnSpc>
            </a:pPr>
            <a:r>
              <a:rPr lang="en-US">
                <a:latin typeface="Arial" charset="0"/>
              </a:rPr>
              <a:t>Specific?</a:t>
            </a:r>
          </a:p>
          <a:p>
            <a:pPr>
              <a:lnSpc>
                <a:spcPct val="80000"/>
              </a:lnSpc>
            </a:pPr>
            <a:r>
              <a:rPr lang="en-US">
                <a:latin typeface="Arial" charset="0"/>
              </a:rPr>
              <a:t>Winnable?</a:t>
            </a:r>
          </a:p>
          <a:p>
            <a:pPr>
              <a:lnSpc>
                <a:spcPct val="80000"/>
              </a:lnSpc>
            </a:pPr>
            <a:r>
              <a:rPr lang="en-US">
                <a:latin typeface="Arial" charset="0"/>
              </a:rPr>
              <a:t>Worthwhile?</a:t>
            </a:r>
          </a:p>
          <a:p>
            <a:pPr>
              <a:lnSpc>
                <a:spcPct val="80000"/>
              </a:lnSpc>
              <a:buFontTx/>
              <a:buNone/>
            </a:pPr>
            <a:endParaRPr lang="en-US">
              <a:latin typeface="Arial" charset="0"/>
            </a:endParaRPr>
          </a:p>
        </p:txBody>
      </p:sp>
    </p:spTree>
    <p:extLst>
      <p:ext uri="{BB962C8B-B14F-4D97-AF65-F5344CB8AC3E}">
        <p14:creationId xmlns:p14="http://schemas.microsoft.com/office/powerpoint/2010/main" val="34895023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Part 2: Building a media advocacy strategy</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204965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endParaRPr lang="en-US"/>
          </a:p>
        </p:txBody>
      </p:sp>
      <p:sp useBgFill="1">
        <p:nvSpPr>
          <p:cNvPr id="36868" name="Rectangle 4"/>
          <p:cNvSpPr>
            <a:spLocks noChangeArrowheads="1"/>
          </p:cNvSpPr>
          <p:nvPr/>
        </p:nvSpPr>
        <p:spPr bwMode="auto">
          <a:xfrm>
            <a:off x="762000" y="228600"/>
            <a:ext cx="7543800" cy="1423988"/>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nSpc>
                <a:spcPct val="90000"/>
              </a:lnSpc>
              <a:defRPr/>
            </a:pPr>
            <a:r>
              <a:rPr lang="en-US" sz="4400">
                <a:solidFill>
                  <a:srgbClr val="FFFF00"/>
                </a:solidFill>
              </a:rPr>
              <a:t>Key Functions of the News</a:t>
            </a:r>
          </a:p>
        </p:txBody>
      </p:sp>
      <p:sp useBgFill="1">
        <p:nvSpPr>
          <p:cNvPr id="36869" name="Rectangle 5"/>
          <p:cNvSpPr>
            <a:spLocks noChangeArrowheads="1"/>
          </p:cNvSpPr>
          <p:nvPr/>
        </p:nvSpPr>
        <p:spPr bwMode="auto">
          <a:xfrm>
            <a:off x="1219200" y="1905000"/>
            <a:ext cx="7010400" cy="4191000"/>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prstTxWarp prst="textNoShape">
              <a:avLst/>
            </a:prstTxWarp>
          </a:bodyPr>
          <a:lstStyle/>
          <a:p>
            <a:pPr marL="228600" indent="228600">
              <a:lnSpc>
                <a:spcPct val="80000"/>
              </a:lnSpc>
              <a:spcBef>
                <a:spcPct val="50000"/>
              </a:spcBef>
              <a:defRPr/>
            </a:pPr>
            <a:endParaRPr lang="en-US" sz="3200" dirty="0">
              <a:solidFill>
                <a:schemeClr val="tx1"/>
              </a:solidFill>
            </a:endParaRPr>
          </a:p>
          <a:p>
            <a:pPr marL="228600" indent="228600" algn="l">
              <a:lnSpc>
                <a:spcPct val="80000"/>
              </a:lnSpc>
              <a:spcBef>
                <a:spcPct val="50000"/>
              </a:spcBef>
              <a:buFont typeface="+mj-ea"/>
              <a:buAutoNum type="circleNumDbPlain"/>
              <a:defRPr/>
            </a:pPr>
            <a:r>
              <a:rPr lang="en-US" sz="2800" dirty="0"/>
              <a:t> Setting the agenda  </a:t>
            </a:r>
            <a:br>
              <a:rPr lang="en-US" sz="2800" dirty="0"/>
            </a:br>
            <a:endParaRPr lang="en-US" sz="2800" dirty="0"/>
          </a:p>
          <a:p>
            <a:pPr marL="228600" indent="228600" algn="l">
              <a:lnSpc>
                <a:spcPct val="80000"/>
              </a:lnSpc>
              <a:spcBef>
                <a:spcPct val="50000"/>
              </a:spcBef>
              <a:buFont typeface="Wingdings" charset="2"/>
              <a:buNone/>
              <a:defRPr/>
            </a:pPr>
            <a:r>
              <a:rPr lang="en-US" sz="2800" dirty="0" err="1">
                <a:sym typeface="Monotype Sorts" charset="2"/>
              </a:rPr>
              <a:t></a:t>
            </a:r>
            <a:r>
              <a:rPr lang="en-US" sz="2800" dirty="0"/>
              <a:t>	what we think </a:t>
            </a:r>
            <a:r>
              <a:rPr lang="en-US" sz="2800" u="sng" dirty="0"/>
              <a:t>about</a:t>
            </a:r>
          </a:p>
          <a:p>
            <a:pPr marL="228600" indent="228600" algn="l">
              <a:lnSpc>
                <a:spcPct val="80000"/>
              </a:lnSpc>
              <a:spcBef>
                <a:spcPct val="50000"/>
              </a:spcBef>
              <a:buFont typeface="Wingdings" charset="2"/>
              <a:buNone/>
              <a:defRPr/>
            </a:pPr>
            <a:endParaRPr lang="en-US" sz="2800" dirty="0"/>
          </a:p>
          <a:p>
            <a:pPr marL="228600" indent="228600" algn="l">
              <a:lnSpc>
                <a:spcPct val="80000"/>
              </a:lnSpc>
              <a:spcBef>
                <a:spcPct val="50000"/>
              </a:spcBef>
              <a:buFont typeface="+mj-ea"/>
              <a:buAutoNum type="circleNumDbPlain" startAt="2"/>
              <a:defRPr/>
            </a:pPr>
            <a:r>
              <a:rPr lang="en-US" sz="2800" dirty="0"/>
              <a:t> Shaping the debate</a:t>
            </a:r>
            <a:br>
              <a:rPr lang="en-US" sz="2800" dirty="0"/>
            </a:br>
            <a:endParaRPr lang="en-US" sz="2800" dirty="0"/>
          </a:p>
          <a:p>
            <a:pPr marL="228600" indent="228600" algn="l">
              <a:lnSpc>
                <a:spcPct val="80000"/>
              </a:lnSpc>
              <a:spcBef>
                <a:spcPct val="50000"/>
              </a:spcBef>
              <a:buFont typeface="Wingdings" charset="2"/>
              <a:buNone/>
              <a:defRPr/>
            </a:pPr>
            <a:r>
              <a:rPr lang="en-US" sz="2800" dirty="0" err="1">
                <a:sym typeface="Monotype Sorts" charset="2"/>
              </a:rPr>
              <a:t></a:t>
            </a:r>
            <a:r>
              <a:rPr lang="en-US" sz="2800" dirty="0">
                <a:sym typeface="Monotype Sorts" charset="2"/>
              </a:rPr>
              <a:t> </a:t>
            </a:r>
            <a:r>
              <a:rPr lang="en-US" sz="2800" u="sng" dirty="0">
                <a:sym typeface="Monotype Sorts" charset="2"/>
              </a:rPr>
              <a:t>how</a:t>
            </a:r>
            <a:r>
              <a:rPr lang="en-US" sz="2800" dirty="0">
                <a:sym typeface="Monotype Sorts" charset="2"/>
              </a:rPr>
              <a:t> we think about it</a:t>
            </a:r>
            <a:r>
              <a:rPr lang="en-US" sz="2800" dirty="0"/>
              <a:t/>
            </a:r>
            <a:br>
              <a:rPr lang="en-US" sz="2800" dirty="0"/>
            </a:br>
            <a:r>
              <a:rPr lang="en-US" sz="2800" dirty="0">
                <a:solidFill>
                  <a:schemeClr val="tx1"/>
                </a:solidFill>
              </a:rPr>
              <a:t/>
            </a:r>
            <a:br>
              <a:rPr lang="en-US" sz="2800" dirty="0">
                <a:solidFill>
                  <a:schemeClr val="tx1"/>
                </a:solidFill>
              </a:rPr>
            </a:br>
            <a:r>
              <a:rPr lang="en-US" sz="2800" dirty="0">
                <a:solidFill>
                  <a:schemeClr val="tx1"/>
                </a:solidFill>
              </a:rPr>
              <a:t/>
            </a:r>
            <a:br>
              <a:rPr lang="en-US" sz="2800" dirty="0">
                <a:solidFill>
                  <a:schemeClr val="tx1"/>
                </a:solidFill>
              </a:rPr>
            </a:br>
            <a:r>
              <a:rPr lang="en-US" sz="2800" dirty="0">
                <a:solidFill>
                  <a:schemeClr val="tx1"/>
                </a:solidFill>
              </a:rPr>
              <a:t/>
            </a:r>
            <a:br>
              <a:rPr lang="en-US" sz="2800" dirty="0">
                <a:solidFill>
                  <a:schemeClr val="tx1"/>
                </a:solidFill>
              </a:rPr>
            </a:br>
            <a:r>
              <a:rPr lang="en-US" sz="3200" dirty="0">
                <a:solidFill>
                  <a:schemeClr val="tx1"/>
                </a:solidFill>
              </a:rPr>
              <a:t/>
            </a:r>
            <a:br>
              <a:rPr lang="en-US" sz="3200" dirty="0">
                <a:solidFill>
                  <a:schemeClr val="tx1"/>
                </a:solidFill>
              </a:rPr>
            </a:br>
            <a:endParaRPr lang="en-US" sz="3200" dirty="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6869">
                                            <p:txEl>
                                              <p:pRg st="1" end="1"/>
                                            </p:txEl>
                                          </p:spTgt>
                                        </p:tgtEl>
                                        <p:attrNameLst>
                                          <p:attrName>style.visibility</p:attrName>
                                        </p:attrNameLst>
                                      </p:cBhvr>
                                      <p:to>
                                        <p:strVal val="visible"/>
                                      </p:to>
                                    </p:set>
                                    <p:animEffect transition="in" filter="blinds(horizontal)">
                                      <p:cBhvr>
                                        <p:cTn id="7" dur="500"/>
                                        <p:tgtEl>
                                          <p:spTgt spid="3686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6869">
                                            <p:txEl>
                                              <p:pRg st="2" end="2"/>
                                            </p:txEl>
                                          </p:spTgt>
                                        </p:tgtEl>
                                        <p:attrNameLst>
                                          <p:attrName>style.visibility</p:attrName>
                                        </p:attrNameLst>
                                      </p:cBhvr>
                                      <p:to>
                                        <p:strVal val="visible"/>
                                      </p:to>
                                    </p:set>
                                    <p:animEffect transition="in" filter="blinds(horizontal)">
                                      <p:cBhvr>
                                        <p:cTn id="12" dur="500"/>
                                        <p:tgtEl>
                                          <p:spTgt spid="3686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6869">
                                            <p:txEl>
                                              <p:pRg st="4" end="4"/>
                                            </p:txEl>
                                          </p:spTgt>
                                        </p:tgtEl>
                                        <p:attrNameLst>
                                          <p:attrName>style.visibility</p:attrName>
                                        </p:attrNameLst>
                                      </p:cBhvr>
                                      <p:to>
                                        <p:strVal val="visible"/>
                                      </p:to>
                                    </p:set>
                                    <p:animEffect transition="in" filter="blinds(horizontal)">
                                      <p:cBhvr>
                                        <p:cTn id="17" dur="500"/>
                                        <p:tgtEl>
                                          <p:spTgt spid="3686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6869">
                                            <p:txEl>
                                              <p:pRg st="5" end="5"/>
                                            </p:txEl>
                                          </p:spTgt>
                                        </p:tgtEl>
                                        <p:attrNameLst>
                                          <p:attrName>style.visibility</p:attrName>
                                        </p:attrNameLst>
                                      </p:cBhvr>
                                      <p:to>
                                        <p:strVal val="visible"/>
                                      </p:to>
                                    </p:set>
                                    <p:animEffect transition="in" filter="blinds(horizontal)">
                                      <p:cBhvr>
                                        <p:cTn id="22" dur="500"/>
                                        <p:tgtEl>
                                          <p:spTgt spid="3686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1619" name="Rectangle 3"/>
          <p:cNvSpPr>
            <a:spLocks noGrp="1" noChangeArrowheads="1"/>
          </p:cNvSpPr>
          <p:nvPr>
            <p:ph type="body" idx="1"/>
          </p:nvPr>
        </p:nvSpPr>
        <p:spPr/>
        <p:txBody>
          <a:bodyPr/>
          <a:lstStyle/>
          <a:p>
            <a:r>
              <a:rPr lang="en-US" sz="3200"/>
              <a:t>Teen Hurt in Freak Storm: “I was terrified” </a:t>
            </a:r>
          </a:p>
          <a:p>
            <a:r>
              <a:rPr lang="en-US" sz="3200"/>
              <a:t>Youth at Home Disobeys Warnings: Knocked out in storm-related accident </a:t>
            </a:r>
          </a:p>
          <a:p>
            <a:r>
              <a:rPr lang="en-US" sz="3200"/>
              <a:t>Girl at Home Injured during Storm: Home had been cited for building code violations </a:t>
            </a:r>
          </a:p>
        </p:txBody>
      </p:sp>
      <p:sp useBgFill="1">
        <p:nvSpPr>
          <p:cNvPr id="111620" name="Rectangle 4"/>
          <p:cNvSpPr>
            <a:spLocks noGrp="1" noChangeArrowheads="1"/>
          </p:cNvSpPr>
          <p:nvPr>
            <p:ph type="title"/>
          </p:nvPr>
        </p:nvSpPr>
        <p:spPr>
          <a:xfrm>
            <a:off x="990600" y="533400"/>
            <a:ext cx="7162800" cy="1143000"/>
          </a:xfrm>
          <a:ln w="12700">
            <a:solidFill>
              <a:schemeClr val="tx1"/>
            </a:solidFill>
          </a:ln>
          <a:effectLst>
            <a:outerShdw blurRad="63500" dist="107763" dir="2700000" algn="ctr" rotWithShape="0">
              <a:schemeClr val="bg2"/>
            </a:outerShdw>
          </a:effectLst>
        </p:spPr>
        <p:txBody>
          <a:bodyPr/>
          <a:lstStyle/>
          <a:p>
            <a:pPr>
              <a:defRPr/>
            </a:pPr>
            <a:r>
              <a:rPr lang="en-US" smtClean="0">
                <a:ea typeface="+mj-ea"/>
                <a:cs typeface="+mj-cs"/>
              </a:rPr>
              <a:t>Three Headlines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1619">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11619">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1619">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11619">
                                            <p:txEl>
                                              <p:pRg st="1" end="1"/>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1619">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11619">
                                            <p:txEl>
                                              <p:pRg st="2" end="2"/>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96258" name="Rectangle 2"/>
          <p:cNvSpPr>
            <a:spLocks noChangeArrowheads="1"/>
          </p:cNvSpPr>
          <p:nvPr/>
        </p:nvSpPr>
        <p:spPr bwMode="auto">
          <a:xfrm>
            <a:off x="998538" y="519113"/>
            <a:ext cx="7019925" cy="904875"/>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gn="ctr">
              <a:lnSpc>
                <a:spcPct val="90000"/>
              </a:lnSpc>
              <a:defRPr/>
            </a:pPr>
            <a:r>
              <a:rPr lang="en-US" sz="4400" dirty="0">
                <a:ea typeface="+mn-ea"/>
                <a:cs typeface="+mn-cs"/>
              </a:rPr>
              <a:t>Alternative Frames</a:t>
            </a:r>
          </a:p>
        </p:txBody>
      </p:sp>
      <p:sp useBgFill="1">
        <p:nvSpPr>
          <p:cNvPr id="34818" name="Rectangle 3"/>
          <p:cNvSpPr>
            <a:spLocks noChangeArrowheads="1"/>
          </p:cNvSpPr>
          <p:nvPr/>
        </p:nvSpPr>
        <p:spPr bwMode="auto">
          <a:xfrm>
            <a:off x="381000" y="1981200"/>
            <a:ext cx="8382000" cy="3810000"/>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lstStyle/>
          <a:p>
            <a:pPr marL="457200" indent="-228600" defTabSz="628650">
              <a:lnSpc>
                <a:spcPct val="80000"/>
              </a:lnSpc>
              <a:spcBef>
                <a:spcPct val="50000"/>
              </a:spcBef>
            </a:pPr>
            <a:r>
              <a:rPr lang="en-US" sz="2800" dirty="0"/>
              <a:t>Rats Bite Infant</a:t>
            </a:r>
          </a:p>
          <a:p>
            <a:pPr marL="457200" indent="-228600" algn="l" defTabSz="628650">
              <a:spcBef>
                <a:spcPts val="600"/>
              </a:spcBef>
            </a:pPr>
            <a:r>
              <a:rPr lang="en-US" sz="2200" dirty="0"/>
              <a:t>An infant left sleeping in his crib was bitten repeatedly by rats while his 16 year-old mother went to cash her welfare check.  A neighbor responded to the infant</a:t>
            </a:r>
            <a:r>
              <a:rPr lang="ja-JP" altLang="en-US" sz="2200" dirty="0"/>
              <a:t>’</a:t>
            </a:r>
            <a:r>
              <a:rPr lang="en-US" altLang="ja-JP" sz="2200" dirty="0"/>
              <a:t>s cries and brought the child to Central Hospital, where he was treated and released in his mother</a:t>
            </a:r>
            <a:r>
              <a:rPr lang="ja-JP" altLang="en-US" sz="2200" dirty="0"/>
              <a:t>’</a:t>
            </a:r>
            <a:r>
              <a:rPr lang="en-US" altLang="ja-JP" sz="2200" dirty="0"/>
              <a:t>s custody.  The mother, Angie Burns of the South End, explained softly, </a:t>
            </a:r>
            <a:r>
              <a:rPr lang="ja-JP" altLang="en-US" sz="2200" dirty="0"/>
              <a:t>“</a:t>
            </a:r>
            <a:r>
              <a:rPr lang="en-US" altLang="ja-JP" sz="2200" dirty="0"/>
              <a:t>I was only gone 5 minutes.  I left the door open so my neighbor would hear him if he woke up, I never thought this would happen in the daylight.</a:t>
            </a:r>
            <a:r>
              <a:rPr lang="ja-JP" altLang="en-US" sz="2200" dirty="0"/>
              <a:t>”</a:t>
            </a:r>
            <a:endParaRPr lang="en-US" sz="2200" dirty="0"/>
          </a:p>
        </p:txBody>
      </p:sp>
    </p:spTree>
    <p:extLst>
      <p:ext uri="{BB962C8B-B14F-4D97-AF65-F5344CB8AC3E}">
        <p14:creationId xmlns:p14="http://schemas.microsoft.com/office/powerpoint/2010/main" val="45281891"/>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6865" name="Rectangle 3"/>
          <p:cNvSpPr>
            <a:spLocks noChangeArrowheads="1"/>
          </p:cNvSpPr>
          <p:nvPr/>
        </p:nvSpPr>
        <p:spPr bwMode="auto">
          <a:xfrm>
            <a:off x="457200" y="1981200"/>
            <a:ext cx="8305800" cy="4267200"/>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lstStyle/>
          <a:p>
            <a:pPr marL="457200" indent="-228600" defTabSz="628650">
              <a:lnSpc>
                <a:spcPct val="80000"/>
              </a:lnSpc>
              <a:spcBef>
                <a:spcPct val="50000"/>
              </a:spcBef>
            </a:pPr>
            <a:r>
              <a:rPr lang="en-US" sz="2800" dirty="0"/>
              <a:t>Rats Bite Infant: Landlord, Tenants Dispute Blame</a:t>
            </a:r>
          </a:p>
          <a:p>
            <a:pPr marL="457200" indent="-228600" algn="l" defTabSz="628650">
              <a:spcBef>
                <a:spcPts val="600"/>
              </a:spcBef>
            </a:pPr>
            <a:r>
              <a:rPr lang="en-US" sz="2200" dirty="0"/>
              <a:t>An eight-month old South End boy was treated and released from Central Hospital yesterday after being bitten by rats while he was sleeping in his crib.  Tenants said that repeated requests for extermination had been ignored by the landlord, Henry Wilson.  Wilson claimed the problem lay with the tenants</a:t>
            </a:r>
            <a:r>
              <a:rPr lang="ja-JP" altLang="en-US" sz="2200" dirty="0"/>
              <a:t>’</a:t>
            </a:r>
            <a:r>
              <a:rPr lang="en-US" altLang="ja-JP" sz="2200" dirty="0"/>
              <a:t> improper disposal of garbage.  </a:t>
            </a:r>
            <a:r>
              <a:rPr lang="ja-JP" altLang="en-US" sz="2200" dirty="0"/>
              <a:t>“</a:t>
            </a:r>
            <a:r>
              <a:rPr lang="en-US" altLang="ja-JP" sz="2200" dirty="0"/>
              <a:t>I spend half my time cleaning up after them.  They throw garbage out the window into the back alley and their kids steal the garbage can covers for sliding in the snow.</a:t>
            </a:r>
            <a:r>
              <a:rPr lang="ja-JP" altLang="en-US" sz="2400" dirty="0"/>
              <a:t>”</a:t>
            </a:r>
            <a:endParaRPr lang="en-US" sz="2400" dirty="0"/>
          </a:p>
        </p:txBody>
      </p:sp>
      <p:sp useBgFill="1">
        <p:nvSpPr>
          <p:cNvPr id="4" name="Rectangle 2"/>
          <p:cNvSpPr>
            <a:spLocks noChangeArrowheads="1"/>
          </p:cNvSpPr>
          <p:nvPr/>
        </p:nvSpPr>
        <p:spPr bwMode="auto">
          <a:xfrm>
            <a:off x="1150938" y="671513"/>
            <a:ext cx="7019925" cy="904875"/>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gn="ctr">
              <a:lnSpc>
                <a:spcPct val="90000"/>
              </a:lnSpc>
              <a:defRPr/>
            </a:pPr>
            <a:r>
              <a:rPr lang="en-US" sz="4400" dirty="0">
                <a:ea typeface="+mn-ea"/>
                <a:cs typeface="+mn-cs"/>
              </a:rPr>
              <a:t>Alternative Frames</a:t>
            </a:r>
          </a:p>
        </p:txBody>
      </p:sp>
    </p:spTree>
    <p:extLst>
      <p:ext uri="{BB962C8B-B14F-4D97-AF65-F5344CB8AC3E}">
        <p14:creationId xmlns:p14="http://schemas.microsoft.com/office/powerpoint/2010/main" val="337936472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Part 1: An Overview</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055494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8913" name="Rectangle 3"/>
          <p:cNvSpPr>
            <a:spLocks noChangeArrowheads="1"/>
          </p:cNvSpPr>
          <p:nvPr/>
        </p:nvSpPr>
        <p:spPr bwMode="auto">
          <a:xfrm>
            <a:off x="381000" y="1981200"/>
            <a:ext cx="8305800" cy="3962400"/>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lstStyle/>
          <a:p>
            <a:pPr marL="457200" indent="-228600" defTabSz="628650">
              <a:lnSpc>
                <a:spcPct val="80000"/>
              </a:lnSpc>
              <a:spcBef>
                <a:spcPct val="50000"/>
              </a:spcBef>
            </a:pPr>
            <a:r>
              <a:rPr lang="en-US" sz="2800" dirty="0"/>
              <a:t>Rat Bites in City</a:t>
            </a:r>
            <a:r>
              <a:rPr lang="ja-JP" altLang="en-US" sz="2800" dirty="0"/>
              <a:t>’</a:t>
            </a:r>
            <a:r>
              <a:rPr lang="en-US" altLang="ja-JP" sz="2800" dirty="0"/>
              <a:t>s </a:t>
            </a:r>
            <a:r>
              <a:rPr lang="ja-JP" altLang="en-US" sz="2800" dirty="0"/>
              <a:t>“</a:t>
            </a:r>
            <a:r>
              <a:rPr lang="en-US" altLang="ja-JP" sz="2800" dirty="0"/>
              <a:t>Zone of Death</a:t>
            </a:r>
            <a:r>
              <a:rPr lang="ja-JP" altLang="en-US" sz="2800" dirty="0"/>
              <a:t>”</a:t>
            </a:r>
            <a:endParaRPr lang="en-US" altLang="ja-JP" sz="2800" dirty="0"/>
          </a:p>
          <a:p>
            <a:pPr marL="457200" indent="-228600" algn="l" defTabSz="628650">
              <a:spcBef>
                <a:spcPts val="1200"/>
              </a:spcBef>
            </a:pPr>
            <a:r>
              <a:rPr lang="en-US" sz="1900" dirty="0"/>
              <a:t>Rats bit eight month-old Michael Burns five times yesterday as he napped in his crib.  Burns is the latest victim of a rat epidemic plaguing inner-city neighborhoods labeled the </a:t>
            </a:r>
            <a:r>
              <a:rPr lang="ja-JP" altLang="en-US" sz="1900" dirty="0"/>
              <a:t>“</a:t>
            </a:r>
            <a:r>
              <a:rPr lang="en-US" altLang="ja-JP" sz="1900" dirty="0"/>
              <a:t>Zone of Death.</a:t>
            </a:r>
            <a:r>
              <a:rPr lang="ja-JP" altLang="en-US" sz="1900" dirty="0"/>
              <a:t>”</a:t>
            </a:r>
            <a:r>
              <a:rPr lang="en-US" altLang="ja-JP" sz="1900" dirty="0"/>
              <a:t>  Health officials say mortality rates in these neighborhoods approach those in many third world countries.  A Public Health Department spokesperson explained that federal and state cutbacks forces short-staffing at rat control and housing inspection programs.  The result, noted Joaquin </a:t>
            </a:r>
            <a:r>
              <a:rPr lang="en-US" altLang="ja-JP" sz="1900" dirty="0" err="1"/>
              <a:t>Nu</a:t>
            </a:r>
            <a:r>
              <a:rPr lang="en-US" altLang="ja-JP" sz="1900" dirty="0" err="1">
                <a:cs typeface="Arial" charset="0"/>
              </a:rPr>
              <a:t>ñez</a:t>
            </a:r>
            <a:r>
              <a:rPr lang="en-US" altLang="ja-JP" sz="1900" dirty="0">
                <a:cs typeface="Arial" charset="0"/>
              </a:rPr>
              <a:t>, M.D., a pediatrician at Central Hospital, is a five-fold increase in rat bites.  He added, </a:t>
            </a:r>
            <a:r>
              <a:rPr lang="ja-JP" altLang="en-US" sz="1900" dirty="0">
                <a:cs typeface="Arial" charset="0"/>
              </a:rPr>
              <a:t>“</a:t>
            </a:r>
            <a:r>
              <a:rPr lang="en-US" altLang="ja-JP" sz="1900" dirty="0">
                <a:cs typeface="Arial" charset="0"/>
              </a:rPr>
              <a:t>The irony is that Michael lives within walking distance of some of the world</a:t>
            </a:r>
            <a:r>
              <a:rPr lang="ja-JP" altLang="en-US" sz="1900" dirty="0">
                <a:cs typeface="Arial" charset="0"/>
              </a:rPr>
              <a:t>’</a:t>
            </a:r>
            <a:r>
              <a:rPr lang="en-US" altLang="ja-JP" sz="1900" dirty="0">
                <a:cs typeface="Arial" charset="0"/>
              </a:rPr>
              <a:t>s best medical centers.</a:t>
            </a:r>
            <a:r>
              <a:rPr lang="ja-JP" altLang="en-US" sz="1900" dirty="0">
                <a:cs typeface="Arial" charset="0"/>
              </a:rPr>
              <a:t>”</a:t>
            </a:r>
            <a:endParaRPr lang="en-US" altLang="ja-JP" sz="1900" dirty="0">
              <a:cs typeface="Arial" charset="0"/>
            </a:endParaRPr>
          </a:p>
          <a:p>
            <a:pPr marL="457200" indent="-228600" defTabSz="628650">
              <a:lnSpc>
                <a:spcPct val="80000"/>
              </a:lnSpc>
              <a:spcBef>
                <a:spcPct val="50000"/>
              </a:spcBef>
            </a:pPr>
            <a:endParaRPr lang="en-US" sz="2000" dirty="0"/>
          </a:p>
        </p:txBody>
      </p:sp>
      <p:sp>
        <p:nvSpPr>
          <p:cNvPr id="38914" name="Text Box 4"/>
          <p:cNvSpPr txBox="1">
            <a:spLocks noChangeArrowheads="1"/>
          </p:cNvSpPr>
          <p:nvPr/>
        </p:nvSpPr>
        <p:spPr bwMode="auto">
          <a:xfrm>
            <a:off x="3429000" y="6026361"/>
            <a:ext cx="2819400" cy="83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200" dirty="0"/>
              <a:t>Source: Ryan C, </a:t>
            </a:r>
            <a:r>
              <a:rPr lang="en-US" sz="1200" i="1" dirty="0"/>
              <a:t>Prime Time Activism: Media Strategies for Grassroots Organizing</a:t>
            </a:r>
            <a:r>
              <a:rPr lang="en-US" sz="1200" dirty="0"/>
              <a:t> (South End Press, 1991)</a:t>
            </a:r>
          </a:p>
        </p:txBody>
      </p:sp>
      <p:sp useBgFill="1">
        <p:nvSpPr>
          <p:cNvPr id="5" name="Rectangle 2"/>
          <p:cNvSpPr>
            <a:spLocks noChangeArrowheads="1"/>
          </p:cNvSpPr>
          <p:nvPr/>
        </p:nvSpPr>
        <p:spPr bwMode="auto">
          <a:xfrm>
            <a:off x="1150938" y="671513"/>
            <a:ext cx="7019925" cy="904875"/>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gn="ctr">
              <a:lnSpc>
                <a:spcPct val="90000"/>
              </a:lnSpc>
              <a:defRPr/>
            </a:pPr>
            <a:r>
              <a:rPr lang="en-US" sz="4400" dirty="0">
                <a:ea typeface="+mn-ea"/>
                <a:cs typeface="+mn-cs"/>
              </a:rPr>
              <a:t>Alternative Frames</a:t>
            </a:r>
          </a:p>
        </p:txBody>
      </p:sp>
    </p:spTree>
    <p:extLst>
      <p:ext uri="{BB962C8B-B14F-4D97-AF65-F5344CB8AC3E}">
        <p14:creationId xmlns:p14="http://schemas.microsoft.com/office/powerpoint/2010/main" val="2018634146"/>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endParaRPr lang="en-US">
              <a:latin typeface="Arial" charset="0"/>
            </a:endParaRPr>
          </a:p>
        </p:txBody>
      </p:sp>
      <p:sp>
        <p:nvSpPr>
          <p:cNvPr id="19458" name="Rectangle 3"/>
          <p:cNvSpPr>
            <a:spLocks noGrp="1" noChangeArrowheads="1"/>
          </p:cNvSpPr>
          <p:nvPr>
            <p:ph type="body" idx="1"/>
          </p:nvPr>
        </p:nvSpPr>
        <p:spPr/>
        <p:txBody>
          <a:bodyPr/>
          <a:lstStyle/>
          <a:p>
            <a:endParaRPr lang="en-US">
              <a:latin typeface="Arial" charset="0"/>
            </a:endParaRPr>
          </a:p>
        </p:txBody>
      </p:sp>
      <p:sp useBgFill="1">
        <p:nvSpPr>
          <p:cNvPr id="14340" name="Rectangle 4"/>
          <p:cNvSpPr>
            <a:spLocks noChangeArrowheads="1"/>
          </p:cNvSpPr>
          <p:nvPr/>
        </p:nvSpPr>
        <p:spPr bwMode="auto">
          <a:xfrm>
            <a:off x="838200" y="304800"/>
            <a:ext cx="7467600" cy="1119188"/>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nSpc>
                <a:spcPct val="90000"/>
              </a:lnSpc>
              <a:defRPr/>
            </a:pPr>
            <a:r>
              <a:rPr lang="en-US" sz="4400">
                <a:solidFill>
                  <a:srgbClr val="FFFF00"/>
                </a:solidFill>
                <a:ea typeface="+mn-ea"/>
                <a:cs typeface="+mn-cs"/>
              </a:rPr>
              <a:t>Media advocacy:</a:t>
            </a:r>
            <a:r>
              <a:rPr lang="en-US" sz="4800">
                <a:solidFill>
                  <a:srgbClr val="FFFF00"/>
                </a:solidFill>
                <a:ea typeface="+mn-ea"/>
                <a:cs typeface="+mn-cs"/>
              </a:rPr>
              <a:t/>
            </a:r>
            <a:br>
              <a:rPr lang="en-US" sz="4800">
                <a:solidFill>
                  <a:srgbClr val="FFFF00"/>
                </a:solidFill>
                <a:ea typeface="+mn-ea"/>
                <a:cs typeface="+mn-cs"/>
              </a:rPr>
            </a:br>
            <a:r>
              <a:rPr lang="en-US" sz="3200" i="1">
                <a:solidFill>
                  <a:srgbClr val="FFFF00"/>
                </a:solidFill>
                <a:ea typeface="+mn-ea"/>
                <a:cs typeface="+mn-cs"/>
              </a:rPr>
              <a:t>developing strategy</a:t>
            </a:r>
          </a:p>
        </p:txBody>
      </p:sp>
      <p:sp useBgFill="1">
        <p:nvSpPr>
          <p:cNvPr id="14341" name="Rectangle 5"/>
          <p:cNvSpPr>
            <a:spLocks noChangeArrowheads="1"/>
          </p:cNvSpPr>
          <p:nvPr/>
        </p:nvSpPr>
        <p:spPr bwMode="auto">
          <a:xfrm>
            <a:off x="1023938" y="1604963"/>
            <a:ext cx="6994525" cy="4619625"/>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lstStyle/>
          <a:p>
            <a:pPr marL="228600" indent="228600">
              <a:lnSpc>
                <a:spcPct val="80000"/>
              </a:lnSpc>
              <a:spcBef>
                <a:spcPct val="50000"/>
              </a:spcBef>
              <a:defRPr/>
            </a:pPr>
            <a:endParaRPr lang="en-US" sz="3200" dirty="0">
              <a:solidFill>
                <a:schemeClr val="tx1"/>
              </a:solidFill>
              <a:ea typeface="+mn-ea"/>
              <a:cs typeface="+mn-cs"/>
            </a:endParaRPr>
          </a:p>
          <a:p>
            <a:pPr marL="228600" indent="228600" algn="l">
              <a:lnSpc>
                <a:spcPct val="80000"/>
              </a:lnSpc>
              <a:spcBef>
                <a:spcPts val="1200"/>
              </a:spcBef>
              <a:spcAft>
                <a:spcPts val="600"/>
              </a:spcAft>
              <a:buFont typeface="Wingdings" pitchFamily="2" charset="2"/>
              <a:buChar char="Ü"/>
              <a:defRPr/>
            </a:pPr>
            <a:r>
              <a:rPr lang="en-US" sz="3200" dirty="0">
                <a:ea typeface="+mn-ea"/>
                <a:cs typeface="+mn-cs"/>
              </a:rPr>
              <a:t> What is the problem or issue?</a:t>
            </a:r>
          </a:p>
          <a:p>
            <a:pPr marL="228600" indent="228600" algn="l">
              <a:lnSpc>
                <a:spcPct val="80000"/>
              </a:lnSpc>
              <a:spcBef>
                <a:spcPts val="1200"/>
              </a:spcBef>
              <a:spcAft>
                <a:spcPts val="600"/>
              </a:spcAft>
              <a:buFont typeface="Wingdings" pitchFamily="2" charset="2"/>
              <a:buChar char="Ü"/>
              <a:defRPr/>
            </a:pPr>
            <a:r>
              <a:rPr lang="en-US" sz="3200" dirty="0">
                <a:ea typeface="+mn-ea"/>
                <a:cs typeface="+mn-cs"/>
              </a:rPr>
              <a:t> What is the solution or policy?</a:t>
            </a:r>
            <a:endParaRPr lang="en-US" sz="3200" dirty="0">
              <a:effectLst>
                <a:outerShdw blurRad="38100" dist="38100" dir="2700000" algn="tl">
                  <a:srgbClr val="C0C0C0"/>
                </a:outerShdw>
              </a:effectLst>
              <a:ea typeface="+mn-ea"/>
              <a:cs typeface="+mn-cs"/>
            </a:endParaRPr>
          </a:p>
          <a:p>
            <a:pPr marL="228600" indent="228600" algn="l">
              <a:lnSpc>
                <a:spcPct val="80000"/>
              </a:lnSpc>
              <a:spcBef>
                <a:spcPts val="1200"/>
              </a:spcBef>
              <a:spcAft>
                <a:spcPts val="600"/>
              </a:spcAft>
              <a:buFont typeface="Wingdings" pitchFamily="2" charset="2"/>
              <a:buChar char="Ü"/>
              <a:defRPr/>
            </a:pPr>
            <a:r>
              <a:rPr lang="en-US" sz="3200" dirty="0">
                <a:ea typeface="+mn-ea"/>
                <a:cs typeface="+mn-cs"/>
              </a:rPr>
              <a:t> Who has the power to make the necessary change?</a:t>
            </a:r>
          </a:p>
          <a:p>
            <a:pPr marL="228600" indent="228600" algn="l">
              <a:lnSpc>
                <a:spcPct val="80000"/>
              </a:lnSpc>
              <a:spcBef>
                <a:spcPts val="1200"/>
              </a:spcBef>
              <a:spcAft>
                <a:spcPts val="600"/>
              </a:spcAft>
              <a:buFont typeface="Wingdings" pitchFamily="2" charset="2"/>
              <a:buChar char="Ü"/>
              <a:defRPr/>
            </a:pPr>
            <a:r>
              <a:rPr lang="en-US" sz="3200" dirty="0">
                <a:ea typeface="+mn-ea"/>
                <a:cs typeface="+mn-cs"/>
              </a:rPr>
              <a:t> Who must be mobilized to apply the necessary pressure?</a:t>
            </a:r>
          </a:p>
          <a:p>
            <a:pPr marL="228600" indent="228600" algn="l">
              <a:lnSpc>
                <a:spcPct val="80000"/>
              </a:lnSpc>
              <a:spcBef>
                <a:spcPts val="1200"/>
              </a:spcBef>
              <a:spcAft>
                <a:spcPts val="600"/>
              </a:spcAft>
              <a:buFont typeface="Wingdings" pitchFamily="2" charset="2"/>
              <a:buChar char="Ü"/>
              <a:defRPr/>
            </a:pPr>
            <a:r>
              <a:rPr lang="en-US" sz="3200" dirty="0">
                <a:ea typeface="+mn-ea"/>
                <a:cs typeface="+mn-cs"/>
              </a:rPr>
              <a:t> What do they need to hear?</a:t>
            </a:r>
          </a:p>
        </p:txBody>
      </p:sp>
    </p:spTree>
    <p:extLst>
      <p:ext uri="{BB962C8B-B14F-4D97-AF65-F5344CB8AC3E}">
        <p14:creationId xmlns:p14="http://schemas.microsoft.com/office/powerpoint/2010/main" val="321868122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endParaRPr lang="en-US">
              <a:latin typeface="Arial" charset="0"/>
            </a:endParaRPr>
          </a:p>
        </p:txBody>
      </p:sp>
      <p:sp>
        <p:nvSpPr>
          <p:cNvPr id="21506" name="Rectangle 3"/>
          <p:cNvSpPr>
            <a:spLocks noGrp="1" noChangeArrowheads="1"/>
          </p:cNvSpPr>
          <p:nvPr>
            <p:ph type="body" idx="1"/>
          </p:nvPr>
        </p:nvSpPr>
        <p:spPr/>
        <p:txBody>
          <a:bodyPr/>
          <a:lstStyle/>
          <a:p>
            <a:endParaRPr lang="en-US">
              <a:latin typeface="Arial" charset="0"/>
            </a:endParaRPr>
          </a:p>
        </p:txBody>
      </p:sp>
      <p:sp useBgFill="1">
        <p:nvSpPr>
          <p:cNvPr id="21507" name="Rectangle 4"/>
          <p:cNvSpPr>
            <a:spLocks noChangeArrowheads="1"/>
          </p:cNvSpPr>
          <p:nvPr/>
        </p:nvSpPr>
        <p:spPr bwMode="auto">
          <a:xfrm>
            <a:off x="381000" y="304800"/>
            <a:ext cx="8382000" cy="1119188"/>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nSpc>
                <a:spcPct val="90000"/>
              </a:lnSpc>
            </a:pPr>
            <a:r>
              <a:rPr lang="en-US" sz="4000">
                <a:solidFill>
                  <a:srgbClr val="FFFF00"/>
                </a:solidFill>
              </a:rPr>
              <a:t>Media advocacy case study:</a:t>
            </a:r>
            <a:br>
              <a:rPr lang="en-US" sz="4000">
                <a:solidFill>
                  <a:srgbClr val="FFFF00"/>
                </a:solidFill>
              </a:rPr>
            </a:br>
            <a:r>
              <a:rPr lang="en-US" sz="2400" i="1">
                <a:solidFill>
                  <a:srgbClr val="FFFF00"/>
                </a:solidFill>
              </a:rPr>
              <a:t>Surgeon General Koop</a:t>
            </a:r>
            <a:r>
              <a:rPr lang="ja-JP" altLang="en-US" sz="2400" i="1">
                <a:solidFill>
                  <a:srgbClr val="FFFF00"/>
                </a:solidFill>
              </a:rPr>
              <a:t>’</a:t>
            </a:r>
            <a:r>
              <a:rPr lang="en-US" altLang="ja-JP" sz="2400" i="1">
                <a:solidFill>
                  <a:srgbClr val="FFFF00"/>
                </a:solidFill>
              </a:rPr>
              <a:t>s Workshop on Impaired Driving</a:t>
            </a:r>
            <a:endParaRPr lang="en-US" sz="2400" i="1">
              <a:solidFill>
                <a:srgbClr val="FFFF00"/>
              </a:solidFill>
            </a:endParaRPr>
          </a:p>
        </p:txBody>
      </p:sp>
      <p:sp useBgFill="1">
        <p:nvSpPr>
          <p:cNvPr id="68613" name="Rectangle 5"/>
          <p:cNvSpPr>
            <a:spLocks noChangeArrowheads="1"/>
          </p:cNvSpPr>
          <p:nvPr/>
        </p:nvSpPr>
        <p:spPr bwMode="auto">
          <a:xfrm>
            <a:off x="762000" y="1604963"/>
            <a:ext cx="7696200" cy="4619625"/>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lstStyle/>
          <a:p>
            <a:pPr marL="228600" indent="228600" algn="l">
              <a:spcBef>
                <a:spcPts val="0"/>
              </a:spcBef>
              <a:spcAft>
                <a:spcPts val="1200"/>
              </a:spcAft>
              <a:buFont typeface="Wingdings" charset="0"/>
              <a:buChar char="´"/>
              <a:defRPr/>
            </a:pPr>
            <a:r>
              <a:rPr lang="en-US" sz="3200" dirty="0">
                <a:cs typeface="+mn-cs"/>
              </a:rPr>
              <a:t> December 1988 workshop, May 1989 report</a:t>
            </a:r>
          </a:p>
          <a:p>
            <a:pPr marL="228600" indent="228600" algn="l">
              <a:spcBef>
                <a:spcPts val="0"/>
              </a:spcBef>
              <a:spcAft>
                <a:spcPts val="1200"/>
              </a:spcAft>
              <a:buFont typeface="Wingdings" charset="0"/>
              <a:buChar char="´"/>
              <a:defRPr/>
            </a:pPr>
            <a:r>
              <a:rPr lang="en-US" sz="3200" dirty="0">
                <a:cs typeface="+mn-cs"/>
              </a:rPr>
              <a:t> More than 200 recommendations</a:t>
            </a:r>
          </a:p>
          <a:p>
            <a:pPr marL="228600" indent="228600" algn="l">
              <a:spcBef>
                <a:spcPts val="0"/>
              </a:spcBef>
              <a:spcAft>
                <a:spcPts val="1200"/>
              </a:spcAft>
              <a:buFont typeface="Wingdings" charset="0"/>
              <a:buChar char="´"/>
              <a:defRPr/>
            </a:pPr>
            <a:r>
              <a:rPr lang="en-US" sz="3200" dirty="0">
                <a:cs typeface="+mn-cs"/>
              </a:rPr>
              <a:t>No pictures</a:t>
            </a:r>
            <a:endParaRPr lang="en-US" sz="3200" dirty="0">
              <a:effectLst>
                <a:outerShdw blurRad="38100" dist="38100" dir="2700000" algn="tl">
                  <a:srgbClr val="DDDDDD"/>
                </a:outerShdw>
              </a:effectLst>
              <a:cs typeface="+mn-cs"/>
            </a:endParaRPr>
          </a:p>
          <a:p>
            <a:pPr marL="228600" indent="228600" algn="l">
              <a:spcBef>
                <a:spcPts val="0"/>
              </a:spcBef>
              <a:spcAft>
                <a:spcPts val="1200"/>
              </a:spcAft>
              <a:buFont typeface="Wingdings" charset="0"/>
              <a:buChar char="´"/>
              <a:defRPr/>
            </a:pPr>
            <a:r>
              <a:rPr lang="en-US" sz="3200" dirty="0">
                <a:cs typeface="+mn-cs"/>
              </a:rPr>
              <a:t> Koop a lame duck</a:t>
            </a:r>
          </a:p>
          <a:p>
            <a:pPr marL="228600" indent="228600" algn="l">
              <a:spcBef>
                <a:spcPts val="0"/>
              </a:spcBef>
              <a:spcAft>
                <a:spcPts val="1200"/>
              </a:spcAft>
              <a:buFont typeface="Wingdings" charset="0"/>
              <a:buChar char="´"/>
              <a:defRPr/>
            </a:pPr>
            <a:r>
              <a:rPr lang="en-US" sz="3200" dirty="0">
                <a:cs typeface="+mn-cs"/>
              </a:rPr>
              <a:t> Drunk driving story </a:t>
            </a:r>
            <a:r>
              <a:rPr lang="ja-JP" altLang="en-US" sz="3200" dirty="0">
                <a:cs typeface="+mn-cs"/>
              </a:rPr>
              <a:t>“</a:t>
            </a:r>
            <a:r>
              <a:rPr lang="en-US" sz="3200" dirty="0">
                <a:cs typeface="+mn-cs"/>
              </a:rPr>
              <a:t>had been done</a:t>
            </a:r>
            <a:r>
              <a:rPr lang="ja-JP" altLang="en-US" sz="3200" dirty="0">
                <a:cs typeface="+mn-cs"/>
              </a:rPr>
              <a:t>”</a:t>
            </a:r>
            <a:endParaRPr lang="en-US" sz="3200" dirty="0">
              <a:cs typeface="+mn-cs"/>
            </a:endParaRPr>
          </a:p>
        </p:txBody>
      </p:sp>
    </p:spTree>
    <p:extLst>
      <p:ext uri="{BB962C8B-B14F-4D97-AF65-F5344CB8AC3E}">
        <p14:creationId xmlns:p14="http://schemas.microsoft.com/office/powerpoint/2010/main" val="42824712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8613">
                                            <p:txEl>
                                              <p:pRg st="0" end="0"/>
                                            </p:txEl>
                                          </p:spTgt>
                                        </p:tgtEl>
                                        <p:attrNameLst>
                                          <p:attrName>style.visibility</p:attrName>
                                        </p:attrNameLst>
                                      </p:cBhvr>
                                      <p:to>
                                        <p:strVal val="visible"/>
                                      </p:to>
                                    </p:set>
                                    <p:animEffect transition="in" filter="fade">
                                      <p:cBhvr>
                                        <p:cTn id="7" dur="2000"/>
                                        <p:tgtEl>
                                          <p:spTgt spid="6861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8613">
                                            <p:txEl>
                                              <p:pRg st="1" end="1"/>
                                            </p:txEl>
                                          </p:spTgt>
                                        </p:tgtEl>
                                        <p:attrNameLst>
                                          <p:attrName>style.visibility</p:attrName>
                                        </p:attrNameLst>
                                      </p:cBhvr>
                                      <p:to>
                                        <p:strVal val="visible"/>
                                      </p:to>
                                    </p:set>
                                    <p:animEffect transition="in" filter="fade">
                                      <p:cBhvr>
                                        <p:cTn id="12" dur="2000"/>
                                        <p:tgtEl>
                                          <p:spTgt spid="6861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68613">
                                            <p:txEl>
                                              <p:pRg st="2" end="2"/>
                                            </p:txEl>
                                          </p:spTgt>
                                        </p:tgtEl>
                                        <p:attrNameLst>
                                          <p:attrName>style.visibility</p:attrName>
                                        </p:attrNameLst>
                                      </p:cBhvr>
                                      <p:to>
                                        <p:strVal val="visible"/>
                                      </p:to>
                                    </p:set>
                                    <p:animEffect transition="in" filter="fade">
                                      <p:cBhvr>
                                        <p:cTn id="17" dur="2000"/>
                                        <p:tgtEl>
                                          <p:spTgt spid="6861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68613">
                                            <p:txEl>
                                              <p:pRg st="3" end="3"/>
                                            </p:txEl>
                                          </p:spTgt>
                                        </p:tgtEl>
                                        <p:attrNameLst>
                                          <p:attrName>style.visibility</p:attrName>
                                        </p:attrNameLst>
                                      </p:cBhvr>
                                      <p:to>
                                        <p:strVal val="visible"/>
                                      </p:to>
                                    </p:set>
                                    <p:animEffect transition="in" filter="fade">
                                      <p:cBhvr>
                                        <p:cTn id="22" dur="2000"/>
                                        <p:tgtEl>
                                          <p:spTgt spid="6861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68613">
                                            <p:txEl>
                                              <p:pRg st="4" end="4"/>
                                            </p:txEl>
                                          </p:spTgt>
                                        </p:tgtEl>
                                        <p:attrNameLst>
                                          <p:attrName>style.visibility</p:attrName>
                                        </p:attrNameLst>
                                      </p:cBhvr>
                                      <p:to>
                                        <p:strVal val="visible"/>
                                      </p:to>
                                    </p:set>
                                    <p:animEffect transition="in" filter="fade">
                                      <p:cBhvr>
                                        <p:cTn id="27" dur="2000"/>
                                        <p:tgtEl>
                                          <p:spTgt spid="686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xfrm>
            <a:off x="101600" y="571500"/>
            <a:ext cx="8940800" cy="1181100"/>
          </a:xfrm>
          <a:noFill/>
        </p:spPr>
        <p:txBody>
          <a:bodyPr/>
          <a:lstStyle/>
          <a:p>
            <a:pPr marL="171450"/>
            <a:r>
              <a:rPr lang="en-US">
                <a:latin typeface="Arial" charset="0"/>
              </a:rPr>
              <a:t>Planning for Media Advocacy</a:t>
            </a:r>
          </a:p>
        </p:txBody>
      </p:sp>
      <p:sp>
        <p:nvSpPr>
          <p:cNvPr id="25602" name="Rectangle 3"/>
          <p:cNvSpPr>
            <a:spLocks noGrp="1" noChangeArrowheads="1"/>
          </p:cNvSpPr>
          <p:nvPr>
            <p:ph type="body" idx="1"/>
          </p:nvPr>
        </p:nvSpPr>
        <p:spPr>
          <a:xfrm>
            <a:off x="1016000" y="1543050"/>
            <a:ext cx="7137400" cy="4552950"/>
          </a:xfrm>
          <a:noFill/>
        </p:spPr>
        <p:txBody>
          <a:bodyPr/>
          <a:lstStyle/>
          <a:p>
            <a:pPr>
              <a:buFontTx/>
              <a:buNone/>
            </a:pPr>
            <a:endParaRPr lang="en-US">
              <a:latin typeface="Arial" charset="0"/>
            </a:endParaRPr>
          </a:p>
          <a:p>
            <a:pPr>
              <a:buFont typeface="Wingdings" charset="0"/>
              <a:buChar char="Ä"/>
            </a:pPr>
            <a:r>
              <a:rPr lang="en-US" sz="3200">
                <a:latin typeface="Arial" charset="0"/>
              </a:rPr>
              <a:t> </a:t>
            </a:r>
            <a:r>
              <a:rPr lang="en-US" sz="2800">
                <a:latin typeface="Arial" charset="0"/>
              </a:rPr>
              <a:t>Goal</a:t>
            </a:r>
            <a:br>
              <a:rPr lang="en-US" sz="2800">
                <a:latin typeface="Arial" charset="0"/>
              </a:rPr>
            </a:br>
            <a:endParaRPr lang="en-US" sz="2800">
              <a:latin typeface="Arial" charset="0"/>
            </a:endParaRPr>
          </a:p>
          <a:p>
            <a:pPr lvl="1">
              <a:buFont typeface="Wingdings" charset="0"/>
              <a:buChar char="Ä"/>
            </a:pPr>
            <a:r>
              <a:rPr lang="en-US" sz="2800">
                <a:latin typeface="Arial" charset="0"/>
              </a:rPr>
              <a:t> Objective</a:t>
            </a:r>
            <a:br>
              <a:rPr lang="en-US" sz="2800">
                <a:latin typeface="Arial" charset="0"/>
              </a:rPr>
            </a:br>
            <a:endParaRPr lang="en-US" sz="2800">
              <a:latin typeface="Arial" charset="0"/>
            </a:endParaRPr>
          </a:p>
          <a:p>
            <a:pPr lvl="2">
              <a:buFont typeface="Wingdings" charset="0"/>
              <a:buChar char="Ä"/>
            </a:pPr>
            <a:r>
              <a:rPr lang="en-US" sz="2800">
                <a:latin typeface="Arial" charset="0"/>
              </a:rPr>
              <a:t> Target</a:t>
            </a:r>
            <a:br>
              <a:rPr lang="en-US" sz="2800">
                <a:latin typeface="Arial" charset="0"/>
              </a:rPr>
            </a:br>
            <a:endParaRPr lang="en-US" sz="2800">
              <a:latin typeface="Arial" charset="0"/>
            </a:endParaRPr>
          </a:p>
          <a:p>
            <a:pPr lvl="3">
              <a:buFont typeface="Wingdings" charset="0"/>
              <a:buChar char="Ä"/>
            </a:pPr>
            <a:r>
              <a:rPr lang="en-US" sz="2800">
                <a:latin typeface="Arial" charset="0"/>
              </a:rPr>
              <a:t> Message</a:t>
            </a:r>
            <a:br>
              <a:rPr lang="en-US" sz="2800">
                <a:latin typeface="Arial" charset="0"/>
              </a:rPr>
            </a:br>
            <a:endParaRPr lang="en-US" sz="2800">
              <a:latin typeface="Arial" charset="0"/>
            </a:endParaRPr>
          </a:p>
          <a:p>
            <a:pPr lvl="4">
              <a:buFont typeface="Wingdings" charset="0"/>
              <a:buChar char="Ä"/>
            </a:pPr>
            <a:r>
              <a:rPr lang="en-US" sz="2800">
                <a:latin typeface="Arial" charset="0"/>
              </a:rPr>
              <a:t> Evaluation</a:t>
            </a:r>
          </a:p>
          <a:p>
            <a:pPr>
              <a:buFontTx/>
              <a:buNone/>
            </a:pPr>
            <a:r>
              <a:rPr lang="en-US">
                <a:latin typeface="Arial" charset="0"/>
              </a:rPr>
              <a:t/>
            </a:r>
            <a:br>
              <a:rPr lang="en-US">
                <a:latin typeface="Arial" charset="0"/>
              </a:rPr>
            </a:br>
            <a:endParaRPr lang="en-US">
              <a:latin typeface="Arial" charset="0"/>
            </a:endParaRPr>
          </a:p>
        </p:txBody>
      </p:sp>
    </p:spTree>
    <p:extLst>
      <p:ext uri="{BB962C8B-B14F-4D97-AF65-F5344CB8AC3E}">
        <p14:creationId xmlns:p14="http://schemas.microsoft.com/office/powerpoint/2010/main" val="3097518720"/>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endParaRPr lang="en-US"/>
          </a:p>
        </p:txBody>
      </p:sp>
      <p:sp>
        <p:nvSpPr>
          <p:cNvPr id="57347" name="Rectangle 3"/>
          <p:cNvSpPr>
            <a:spLocks noGrp="1" noChangeArrowheads="1"/>
          </p:cNvSpPr>
          <p:nvPr>
            <p:ph type="body" idx="1"/>
          </p:nvPr>
        </p:nvSpPr>
        <p:spPr/>
        <p:txBody>
          <a:bodyPr/>
          <a:lstStyle/>
          <a:p>
            <a:endParaRPr lang="en-US"/>
          </a:p>
        </p:txBody>
      </p:sp>
      <p:sp useBgFill="1">
        <p:nvSpPr>
          <p:cNvPr id="179204" name="Rectangle 4"/>
          <p:cNvSpPr>
            <a:spLocks noChangeArrowheads="1"/>
          </p:cNvSpPr>
          <p:nvPr/>
        </p:nvSpPr>
        <p:spPr bwMode="auto">
          <a:xfrm>
            <a:off x="762000" y="228600"/>
            <a:ext cx="7467600" cy="1195388"/>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nSpc>
                <a:spcPct val="90000"/>
              </a:lnSpc>
              <a:defRPr/>
            </a:pPr>
            <a:r>
              <a:rPr lang="en-US" sz="4400">
                <a:solidFill>
                  <a:srgbClr val="FFFF00"/>
                </a:solidFill>
              </a:rPr>
              <a:t>Shaping the Story</a:t>
            </a:r>
            <a:r>
              <a:rPr lang="en-US" sz="4800">
                <a:solidFill>
                  <a:srgbClr val="FFFF00"/>
                </a:solidFill>
              </a:rPr>
              <a:t/>
            </a:r>
            <a:br>
              <a:rPr lang="en-US" sz="4800">
                <a:solidFill>
                  <a:srgbClr val="FFFF00"/>
                </a:solidFill>
              </a:rPr>
            </a:br>
            <a:r>
              <a:rPr lang="en-US" sz="3200">
                <a:solidFill>
                  <a:srgbClr val="FFFF00"/>
                </a:solidFill>
              </a:rPr>
              <a:t>(</a:t>
            </a:r>
            <a:r>
              <a:rPr lang="en-US" sz="3200" i="1">
                <a:solidFill>
                  <a:srgbClr val="FFFF00"/>
                </a:solidFill>
              </a:rPr>
              <a:t>framing for content)</a:t>
            </a:r>
          </a:p>
        </p:txBody>
      </p:sp>
      <p:sp useBgFill="1">
        <p:nvSpPr>
          <p:cNvPr id="179205" name="Rectangle 5"/>
          <p:cNvSpPr>
            <a:spLocks noChangeArrowheads="1"/>
          </p:cNvSpPr>
          <p:nvPr/>
        </p:nvSpPr>
        <p:spPr bwMode="auto">
          <a:xfrm>
            <a:off x="1023938" y="1662113"/>
            <a:ext cx="7053262" cy="4586287"/>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lstStyle/>
          <a:p>
            <a:pPr marL="457200" indent="-228600" algn="l" defTabSz="628650">
              <a:lnSpc>
                <a:spcPct val="75000"/>
              </a:lnSpc>
              <a:buFont typeface="Wingdings" pitchFamily="2" charset="2"/>
              <a:buChar char="F"/>
              <a:defRPr/>
            </a:pPr>
            <a:endParaRPr lang="en-US" sz="2400"/>
          </a:p>
          <a:p>
            <a:pPr marL="457200" indent="-228600" algn="l" defTabSz="628650">
              <a:lnSpc>
                <a:spcPct val="75000"/>
              </a:lnSpc>
              <a:buFont typeface="Wingdings" pitchFamily="2" charset="2"/>
              <a:buChar char="F"/>
              <a:defRPr/>
            </a:pPr>
            <a:r>
              <a:rPr lang="en-US" sz="2400"/>
              <a:t>Translate individual problem to social issue</a:t>
            </a:r>
            <a:br>
              <a:rPr lang="en-US" sz="2400"/>
            </a:br>
            <a:endParaRPr lang="en-US" sz="800">
              <a:solidFill>
                <a:schemeClr val="tx1"/>
              </a:solidFill>
            </a:endParaRPr>
          </a:p>
          <a:p>
            <a:pPr marL="457200" indent="-228600" algn="l" defTabSz="628650">
              <a:lnSpc>
                <a:spcPct val="75000"/>
              </a:lnSpc>
              <a:buFont typeface="Wingdings" pitchFamily="2" charset="2"/>
              <a:buNone/>
              <a:defRPr/>
            </a:pPr>
            <a:r>
              <a:rPr lang="en-US" sz="2400"/>
              <a:t> </a:t>
            </a:r>
          </a:p>
          <a:p>
            <a:pPr marL="457200" indent="-228600" algn="l" defTabSz="628650">
              <a:lnSpc>
                <a:spcPct val="75000"/>
              </a:lnSpc>
              <a:buFont typeface="Wingdings" pitchFamily="2" charset="2"/>
              <a:buChar char="F"/>
              <a:defRPr/>
            </a:pPr>
            <a:r>
              <a:rPr lang="en-US" sz="2400"/>
              <a:t>Assign primary responsibility</a:t>
            </a:r>
            <a:br>
              <a:rPr lang="en-US" sz="2400"/>
            </a:br>
            <a:endParaRPr lang="en-US" sz="2400"/>
          </a:p>
          <a:p>
            <a:pPr marL="457200" indent="-228600" algn="l" defTabSz="628650">
              <a:lnSpc>
                <a:spcPct val="75000"/>
              </a:lnSpc>
              <a:buFont typeface="Wingdings" pitchFamily="2" charset="2"/>
              <a:buChar char="F"/>
              <a:defRPr/>
            </a:pPr>
            <a:r>
              <a:rPr lang="en-US" sz="2400"/>
              <a:t> Present solution</a:t>
            </a:r>
            <a:br>
              <a:rPr lang="en-US" sz="2400"/>
            </a:br>
            <a:endParaRPr lang="en-US" sz="2400"/>
          </a:p>
          <a:p>
            <a:pPr marL="457200" indent="-228600" algn="l" defTabSz="628650">
              <a:lnSpc>
                <a:spcPct val="75000"/>
              </a:lnSpc>
              <a:buFont typeface="Wingdings" pitchFamily="2" charset="2"/>
              <a:buChar char="F"/>
              <a:defRPr/>
            </a:pPr>
            <a:r>
              <a:rPr lang="en-US" sz="2400"/>
              <a:t> Make practical/policy appeal</a:t>
            </a:r>
            <a:br>
              <a:rPr lang="en-US" sz="2400"/>
            </a:br>
            <a:endParaRPr lang="en-US" sz="2400"/>
          </a:p>
          <a:p>
            <a:pPr marL="457200" indent="-228600" algn="l" defTabSz="628650">
              <a:lnSpc>
                <a:spcPct val="75000"/>
              </a:lnSpc>
              <a:spcBef>
                <a:spcPct val="20000"/>
              </a:spcBef>
              <a:buFont typeface="Wingdings" pitchFamily="2" charset="2"/>
              <a:buChar char="F"/>
              <a:defRPr/>
            </a:pPr>
            <a:r>
              <a:rPr lang="en-US" sz="2400"/>
              <a:t> Develop story elements</a:t>
            </a:r>
            <a:endParaRPr lang="en-US" sz="1600"/>
          </a:p>
          <a:p>
            <a:pPr marL="857250" lvl="1" indent="-228600" algn="l" defTabSz="628650">
              <a:lnSpc>
                <a:spcPct val="75000"/>
              </a:lnSpc>
              <a:spcBef>
                <a:spcPct val="20000"/>
              </a:spcBef>
              <a:buFont typeface="Symbol" pitchFamily="18" charset="2"/>
              <a:buChar char="·"/>
              <a:defRPr/>
            </a:pPr>
            <a:r>
              <a:rPr lang="en-US" sz="1600"/>
              <a:t> use compelling visuals and symbols</a:t>
            </a:r>
          </a:p>
          <a:p>
            <a:pPr marL="857250" lvl="1" indent="-228600" algn="l" defTabSz="628650">
              <a:lnSpc>
                <a:spcPct val="75000"/>
              </a:lnSpc>
              <a:spcBef>
                <a:spcPct val="20000"/>
              </a:spcBef>
              <a:buFont typeface="Symbol" pitchFamily="18" charset="2"/>
              <a:buChar char="·"/>
              <a:defRPr/>
            </a:pPr>
            <a:r>
              <a:rPr lang="en-US" sz="1600"/>
              <a:t> develop social math</a:t>
            </a:r>
          </a:p>
          <a:p>
            <a:pPr marL="857250" lvl="1" indent="-228600" algn="l" defTabSz="628650">
              <a:lnSpc>
                <a:spcPct val="75000"/>
              </a:lnSpc>
              <a:spcBef>
                <a:spcPct val="20000"/>
              </a:spcBef>
              <a:buFont typeface="Symbol" pitchFamily="18" charset="2"/>
              <a:buChar char="·"/>
              <a:defRPr/>
            </a:pPr>
            <a:r>
              <a:rPr lang="en-US" sz="1600"/>
              <a:t> identify authentic voices</a:t>
            </a:r>
          </a:p>
          <a:p>
            <a:pPr marL="857250" lvl="1" indent="-228600" algn="l" defTabSz="628650">
              <a:lnSpc>
                <a:spcPct val="75000"/>
              </a:lnSpc>
              <a:spcBef>
                <a:spcPct val="20000"/>
              </a:spcBef>
              <a:buFont typeface="Symbol" pitchFamily="18" charset="2"/>
              <a:buChar char="·"/>
              <a:defRPr/>
            </a:pPr>
            <a:r>
              <a:rPr lang="en-US" sz="1600"/>
              <a:t> seize symbols </a:t>
            </a:r>
          </a:p>
          <a:p>
            <a:pPr marL="857250" lvl="1" indent="-228600" algn="l" defTabSz="628650">
              <a:lnSpc>
                <a:spcPct val="75000"/>
              </a:lnSpc>
              <a:spcBef>
                <a:spcPct val="20000"/>
              </a:spcBef>
              <a:buFont typeface="Symbol" pitchFamily="18" charset="2"/>
              <a:buChar char="·"/>
              <a:defRPr/>
            </a:pPr>
            <a:r>
              <a:rPr lang="en-US" sz="1600"/>
              <a:t>brainstorm media bites</a:t>
            </a:r>
            <a:endParaRPr lang="en-US" sz="2400"/>
          </a:p>
          <a:p>
            <a:pPr marL="457200" indent="-228600" algn="l" defTabSz="628650">
              <a:lnSpc>
                <a:spcPct val="75000"/>
              </a:lnSpc>
              <a:spcBef>
                <a:spcPct val="20000"/>
              </a:spcBef>
              <a:buFont typeface="Wingdings" pitchFamily="2" charset="2"/>
              <a:buChar char="F"/>
              <a:defRPr/>
            </a:pPr>
            <a:r>
              <a:rPr lang="en-US" sz="2400"/>
              <a:t> Tailor to audience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79205">
                                            <p:txEl>
                                              <p:pRg st="1" end="1"/>
                                            </p:txEl>
                                          </p:spTgt>
                                        </p:tgtEl>
                                        <p:attrNameLst>
                                          <p:attrName>style.visibility</p:attrName>
                                        </p:attrNameLst>
                                      </p:cBhvr>
                                      <p:to>
                                        <p:strVal val="visible"/>
                                      </p:to>
                                    </p:set>
                                    <p:animEffect transition="in" filter="checkerboard(across)">
                                      <p:cBhvr>
                                        <p:cTn id="7" dur="500"/>
                                        <p:tgtEl>
                                          <p:spTgt spid="17920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79205">
                                            <p:txEl>
                                              <p:pRg st="2" end="2"/>
                                            </p:txEl>
                                          </p:spTgt>
                                        </p:tgtEl>
                                        <p:attrNameLst>
                                          <p:attrName>style.visibility</p:attrName>
                                        </p:attrNameLst>
                                      </p:cBhvr>
                                      <p:to>
                                        <p:strVal val="visible"/>
                                      </p:to>
                                    </p:set>
                                    <p:animEffect transition="in" filter="checkerboard(across)">
                                      <p:cBhvr>
                                        <p:cTn id="12" dur="500"/>
                                        <p:tgtEl>
                                          <p:spTgt spid="17920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79205">
                                            <p:txEl>
                                              <p:pRg st="3" end="3"/>
                                            </p:txEl>
                                          </p:spTgt>
                                        </p:tgtEl>
                                        <p:attrNameLst>
                                          <p:attrName>style.visibility</p:attrName>
                                        </p:attrNameLst>
                                      </p:cBhvr>
                                      <p:to>
                                        <p:strVal val="visible"/>
                                      </p:to>
                                    </p:set>
                                    <p:animEffect transition="in" filter="checkerboard(across)">
                                      <p:cBhvr>
                                        <p:cTn id="17" dur="500"/>
                                        <p:tgtEl>
                                          <p:spTgt spid="17920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79205">
                                            <p:txEl>
                                              <p:pRg st="4" end="4"/>
                                            </p:txEl>
                                          </p:spTgt>
                                        </p:tgtEl>
                                        <p:attrNameLst>
                                          <p:attrName>style.visibility</p:attrName>
                                        </p:attrNameLst>
                                      </p:cBhvr>
                                      <p:to>
                                        <p:strVal val="visible"/>
                                      </p:to>
                                    </p:set>
                                    <p:animEffect transition="in" filter="checkerboard(across)">
                                      <p:cBhvr>
                                        <p:cTn id="22" dur="500"/>
                                        <p:tgtEl>
                                          <p:spTgt spid="17920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79205">
                                            <p:txEl>
                                              <p:pRg st="5" end="5"/>
                                            </p:txEl>
                                          </p:spTgt>
                                        </p:tgtEl>
                                        <p:attrNameLst>
                                          <p:attrName>style.visibility</p:attrName>
                                        </p:attrNameLst>
                                      </p:cBhvr>
                                      <p:to>
                                        <p:strVal val="visible"/>
                                      </p:to>
                                    </p:set>
                                    <p:animEffect transition="in" filter="checkerboard(across)">
                                      <p:cBhvr>
                                        <p:cTn id="27" dur="500"/>
                                        <p:tgtEl>
                                          <p:spTgt spid="17920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79205">
                                            <p:txEl>
                                              <p:pRg st="6" end="6"/>
                                            </p:txEl>
                                          </p:spTgt>
                                        </p:tgtEl>
                                        <p:attrNameLst>
                                          <p:attrName>style.visibility</p:attrName>
                                        </p:attrNameLst>
                                      </p:cBhvr>
                                      <p:to>
                                        <p:strVal val="visible"/>
                                      </p:to>
                                    </p:set>
                                    <p:animEffect transition="in" filter="checkerboard(across)">
                                      <p:cBhvr>
                                        <p:cTn id="32" dur="500"/>
                                        <p:tgtEl>
                                          <p:spTgt spid="179205">
                                            <p:txEl>
                                              <p:pRg st="6" end="6"/>
                                            </p:txEl>
                                          </p:spTgt>
                                        </p:tgtEl>
                                      </p:cBhvr>
                                    </p:animEffect>
                                  </p:childTnLst>
                                </p:cTn>
                              </p:par>
                              <p:par>
                                <p:cTn id="33" presetID="5" presetClass="entr" presetSubtype="10" fill="hold" nodeType="withEffect">
                                  <p:stCondLst>
                                    <p:cond delay="0"/>
                                  </p:stCondLst>
                                  <p:childTnLst>
                                    <p:set>
                                      <p:cBhvr>
                                        <p:cTn id="34" dur="1" fill="hold">
                                          <p:stCondLst>
                                            <p:cond delay="0"/>
                                          </p:stCondLst>
                                        </p:cTn>
                                        <p:tgtEl>
                                          <p:spTgt spid="179205">
                                            <p:txEl>
                                              <p:pRg st="7" end="7"/>
                                            </p:txEl>
                                          </p:spTgt>
                                        </p:tgtEl>
                                        <p:attrNameLst>
                                          <p:attrName>style.visibility</p:attrName>
                                        </p:attrNameLst>
                                      </p:cBhvr>
                                      <p:to>
                                        <p:strVal val="visible"/>
                                      </p:to>
                                    </p:set>
                                    <p:animEffect transition="in" filter="checkerboard(across)">
                                      <p:cBhvr>
                                        <p:cTn id="35" dur="500"/>
                                        <p:tgtEl>
                                          <p:spTgt spid="179205">
                                            <p:txEl>
                                              <p:pRg st="7" end="7"/>
                                            </p:txEl>
                                          </p:spTgt>
                                        </p:tgtEl>
                                      </p:cBhvr>
                                    </p:animEffect>
                                  </p:childTnLst>
                                </p:cTn>
                              </p:par>
                              <p:par>
                                <p:cTn id="36" presetID="5" presetClass="entr" presetSubtype="10" fill="hold" nodeType="withEffect">
                                  <p:stCondLst>
                                    <p:cond delay="0"/>
                                  </p:stCondLst>
                                  <p:childTnLst>
                                    <p:set>
                                      <p:cBhvr>
                                        <p:cTn id="37" dur="1" fill="hold">
                                          <p:stCondLst>
                                            <p:cond delay="0"/>
                                          </p:stCondLst>
                                        </p:cTn>
                                        <p:tgtEl>
                                          <p:spTgt spid="179205">
                                            <p:txEl>
                                              <p:pRg st="8" end="8"/>
                                            </p:txEl>
                                          </p:spTgt>
                                        </p:tgtEl>
                                        <p:attrNameLst>
                                          <p:attrName>style.visibility</p:attrName>
                                        </p:attrNameLst>
                                      </p:cBhvr>
                                      <p:to>
                                        <p:strVal val="visible"/>
                                      </p:to>
                                    </p:set>
                                    <p:animEffect transition="in" filter="checkerboard(across)">
                                      <p:cBhvr>
                                        <p:cTn id="38" dur="500"/>
                                        <p:tgtEl>
                                          <p:spTgt spid="179205">
                                            <p:txEl>
                                              <p:pRg st="8" end="8"/>
                                            </p:txEl>
                                          </p:spTgt>
                                        </p:tgtEl>
                                      </p:cBhvr>
                                    </p:animEffect>
                                  </p:childTnLst>
                                </p:cTn>
                              </p:par>
                              <p:par>
                                <p:cTn id="39" presetID="5" presetClass="entr" presetSubtype="10" fill="hold" nodeType="withEffect">
                                  <p:stCondLst>
                                    <p:cond delay="0"/>
                                  </p:stCondLst>
                                  <p:childTnLst>
                                    <p:set>
                                      <p:cBhvr>
                                        <p:cTn id="40" dur="1" fill="hold">
                                          <p:stCondLst>
                                            <p:cond delay="0"/>
                                          </p:stCondLst>
                                        </p:cTn>
                                        <p:tgtEl>
                                          <p:spTgt spid="179205">
                                            <p:txEl>
                                              <p:pRg st="9" end="9"/>
                                            </p:txEl>
                                          </p:spTgt>
                                        </p:tgtEl>
                                        <p:attrNameLst>
                                          <p:attrName>style.visibility</p:attrName>
                                        </p:attrNameLst>
                                      </p:cBhvr>
                                      <p:to>
                                        <p:strVal val="visible"/>
                                      </p:to>
                                    </p:set>
                                    <p:animEffect transition="in" filter="checkerboard(across)">
                                      <p:cBhvr>
                                        <p:cTn id="41" dur="500"/>
                                        <p:tgtEl>
                                          <p:spTgt spid="179205">
                                            <p:txEl>
                                              <p:pRg st="9" end="9"/>
                                            </p:txEl>
                                          </p:spTgt>
                                        </p:tgtEl>
                                      </p:cBhvr>
                                    </p:animEffect>
                                  </p:childTnLst>
                                </p:cTn>
                              </p:par>
                              <p:par>
                                <p:cTn id="42" presetID="5" presetClass="entr" presetSubtype="10" fill="hold" nodeType="withEffect">
                                  <p:stCondLst>
                                    <p:cond delay="0"/>
                                  </p:stCondLst>
                                  <p:childTnLst>
                                    <p:set>
                                      <p:cBhvr>
                                        <p:cTn id="43" dur="1" fill="hold">
                                          <p:stCondLst>
                                            <p:cond delay="0"/>
                                          </p:stCondLst>
                                        </p:cTn>
                                        <p:tgtEl>
                                          <p:spTgt spid="179205">
                                            <p:txEl>
                                              <p:pRg st="10" end="10"/>
                                            </p:txEl>
                                          </p:spTgt>
                                        </p:tgtEl>
                                        <p:attrNameLst>
                                          <p:attrName>style.visibility</p:attrName>
                                        </p:attrNameLst>
                                      </p:cBhvr>
                                      <p:to>
                                        <p:strVal val="visible"/>
                                      </p:to>
                                    </p:set>
                                    <p:animEffect transition="in" filter="checkerboard(across)">
                                      <p:cBhvr>
                                        <p:cTn id="44" dur="500"/>
                                        <p:tgtEl>
                                          <p:spTgt spid="179205">
                                            <p:txEl>
                                              <p:pRg st="10" end="10"/>
                                            </p:txEl>
                                          </p:spTgt>
                                        </p:tgtEl>
                                      </p:cBhvr>
                                    </p:animEffect>
                                  </p:childTnLst>
                                </p:cTn>
                              </p:par>
                              <p:par>
                                <p:cTn id="45" presetID="5" presetClass="entr" presetSubtype="10" fill="hold" nodeType="withEffect">
                                  <p:stCondLst>
                                    <p:cond delay="0"/>
                                  </p:stCondLst>
                                  <p:childTnLst>
                                    <p:set>
                                      <p:cBhvr>
                                        <p:cTn id="46" dur="1" fill="hold">
                                          <p:stCondLst>
                                            <p:cond delay="0"/>
                                          </p:stCondLst>
                                        </p:cTn>
                                        <p:tgtEl>
                                          <p:spTgt spid="179205">
                                            <p:txEl>
                                              <p:pRg st="11" end="11"/>
                                            </p:txEl>
                                          </p:spTgt>
                                        </p:tgtEl>
                                        <p:attrNameLst>
                                          <p:attrName>style.visibility</p:attrName>
                                        </p:attrNameLst>
                                      </p:cBhvr>
                                      <p:to>
                                        <p:strVal val="visible"/>
                                      </p:to>
                                    </p:set>
                                    <p:animEffect transition="in" filter="checkerboard(across)">
                                      <p:cBhvr>
                                        <p:cTn id="47" dur="500"/>
                                        <p:tgtEl>
                                          <p:spTgt spid="179205">
                                            <p:txEl>
                                              <p:pRg st="11" end="1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179205">
                                            <p:txEl>
                                              <p:pRg st="12" end="12"/>
                                            </p:txEl>
                                          </p:spTgt>
                                        </p:tgtEl>
                                        <p:attrNameLst>
                                          <p:attrName>style.visibility</p:attrName>
                                        </p:attrNameLst>
                                      </p:cBhvr>
                                      <p:to>
                                        <p:strVal val="visible"/>
                                      </p:to>
                                    </p:set>
                                    <p:animEffect transition="in" filter="checkerboard(across)">
                                      <p:cBhvr>
                                        <p:cTn id="52" dur="500"/>
                                        <p:tgtEl>
                                          <p:spTgt spid="17920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Grp="1" noChangeAspect="1" noChangeArrowheads="1"/>
          </p:cNvPicPr>
          <p:nvPr>
            <p:ph idx="1"/>
          </p:nvPr>
        </p:nvPicPr>
        <p:blipFill>
          <a:blip r:embed="rId3"/>
          <a:srcRect/>
          <a:stretch>
            <a:fillRect/>
          </a:stretch>
        </p:blipFill>
        <p:spPr>
          <a:xfrm>
            <a:off x="788988" y="863600"/>
            <a:ext cx="7288212" cy="5461000"/>
          </a:xfr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4" descr="SF Chronicle Social Ma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1676400"/>
            <a:ext cx="3759200" cy="490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useBgFill="1">
        <p:nvSpPr>
          <p:cNvPr id="29698" name="Rectangle 6"/>
          <p:cNvSpPr>
            <a:spLocks noChangeArrowheads="1"/>
          </p:cNvSpPr>
          <p:nvPr/>
        </p:nvSpPr>
        <p:spPr bwMode="auto">
          <a:xfrm>
            <a:off x="838200" y="304800"/>
            <a:ext cx="7391400" cy="1119188"/>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nSpc>
                <a:spcPct val="90000"/>
              </a:lnSpc>
            </a:pPr>
            <a:r>
              <a:rPr lang="ja-JP" altLang="en-US" sz="4400">
                <a:solidFill>
                  <a:srgbClr val="FFFF00"/>
                </a:solidFill>
              </a:rPr>
              <a:t>“</a:t>
            </a:r>
            <a:r>
              <a:rPr lang="en-US" altLang="ja-JP" sz="4400">
                <a:solidFill>
                  <a:srgbClr val="FFFF00"/>
                </a:solidFill>
              </a:rPr>
              <a:t>Social math</a:t>
            </a:r>
            <a:r>
              <a:rPr lang="ja-JP" altLang="en-US" sz="4400">
                <a:solidFill>
                  <a:srgbClr val="FFFF00"/>
                </a:solidFill>
              </a:rPr>
              <a:t>”</a:t>
            </a:r>
            <a:r>
              <a:rPr lang="en-US" altLang="ja-JP" sz="4400">
                <a:solidFill>
                  <a:srgbClr val="FFFF00"/>
                </a:solidFill>
              </a:rPr>
              <a:t>:</a:t>
            </a:r>
            <a:r>
              <a:rPr lang="en-US" altLang="ja-JP" sz="4800">
                <a:solidFill>
                  <a:srgbClr val="FFFF00"/>
                </a:solidFill>
              </a:rPr>
              <a:t/>
            </a:r>
            <a:br>
              <a:rPr lang="en-US" altLang="ja-JP" sz="4800">
                <a:solidFill>
                  <a:srgbClr val="FFFF00"/>
                </a:solidFill>
              </a:rPr>
            </a:br>
            <a:r>
              <a:rPr lang="en-US" altLang="ja-JP" sz="3200" i="1">
                <a:solidFill>
                  <a:srgbClr val="FFFF00"/>
                </a:solidFill>
              </a:rPr>
              <a:t>example</a:t>
            </a:r>
            <a:endParaRPr lang="en-US" sz="3200" i="1">
              <a:solidFill>
                <a:srgbClr val="FFFF00"/>
              </a:solidFill>
            </a:endParaRPr>
          </a:p>
        </p:txBody>
      </p:sp>
    </p:spTree>
    <p:extLst>
      <p:ext uri="{BB962C8B-B14F-4D97-AF65-F5344CB8AC3E}">
        <p14:creationId xmlns:p14="http://schemas.microsoft.com/office/powerpoint/2010/main" val="5112573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914400" y="0"/>
            <a:ext cx="7162800" cy="990600"/>
          </a:xfrm>
        </p:spPr>
        <p:txBody>
          <a:bodyPr/>
          <a:lstStyle/>
          <a:p>
            <a:pPr eaLnBrk="1" hangingPunct="1"/>
            <a:r>
              <a:rPr lang="en-US" dirty="0"/>
              <a:t>Social math techniques</a:t>
            </a:r>
          </a:p>
        </p:txBody>
      </p:sp>
      <p:sp>
        <p:nvSpPr>
          <p:cNvPr id="61443" name="Rectangle 3"/>
          <p:cNvSpPr>
            <a:spLocks noGrp="1" noChangeArrowheads="1"/>
          </p:cNvSpPr>
          <p:nvPr>
            <p:ph type="body" idx="1"/>
          </p:nvPr>
        </p:nvSpPr>
        <p:spPr>
          <a:xfrm>
            <a:off x="381000" y="838200"/>
            <a:ext cx="8382000" cy="4114800"/>
          </a:xfrm>
        </p:spPr>
        <p:txBody>
          <a:bodyPr/>
          <a:lstStyle/>
          <a:p>
            <a:pPr eaLnBrk="1" hangingPunct="1">
              <a:lnSpc>
                <a:spcPct val="80000"/>
              </a:lnSpc>
            </a:pPr>
            <a:r>
              <a:rPr lang="en-US" dirty="0"/>
              <a:t>Break down numbers by time</a:t>
            </a:r>
          </a:p>
          <a:p>
            <a:pPr lvl="1" eaLnBrk="1" hangingPunct="1">
              <a:lnSpc>
                <a:spcPct val="80000"/>
              </a:lnSpc>
            </a:pPr>
            <a:r>
              <a:rPr lang="en-US" sz="2000" dirty="0"/>
              <a:t>5000 children under 16 start drinking every day</a:t>
            </a:r>
          </a:p>
          <a:p>
            <a:pPr eaLnBrk="1" hangingPunct="1">
              <a:lnSpc>
                <a:spcPct val="80000"/>
              </a:lnSpc>
            </a:pPr>
            <a:r>
              <a:rPr lang="en-US" dirty="0"/>
              <a:t>Break down numbers by place</a:t>
            </a:r>
          </a:p>
          <a:p>
            <a:pPr lvl="1" eaLnBrk="1" hangingPunct="1">
              <a:lnSpc>
                <a:spcPct val="80000"/>
              </a:lnSpc>
            </a:pPr>
            <a:r>
              <a:rPr lang="en-US" sz="2000" dirty="0"/>
              <a:t>This is the equivalent of 160 classrooms a day of new underage drinkers.</a:t>
            </a:r>
          </a:p>
          <a:p>
            <a:pPr eaLnBrk="1" hangingPunct="1">
              <a:lnSpc>
                <a:spcPct val="80000"/>
              </a:lnSpc>
            </a:pPr>
            <a:r>
              <a:rPr lang="en-US" dirty="0"/>
              <a:t>Provide comparisons with familiar things</a:t>
            </a:r>
          </a:p>
          <a:p>
            <a:pPr lvl="1" eaLnBrk="1" hangingPunct="1">
              <a:lnSpc>
                <a:spcPct val="80000"/>
              </a:lnSpc>
            </a:pPr>
            <a:r>
              <a:rPr lang="en-US" sz="2000" dirty="0"/>
              <a:t>Gun dealers vs. McDonald’s</a:t>
            </a:r>
          </a:p>
          <a:p>
            <a:pPr lvl="1" eaLnBrk="1" hangingPunct="1">
              <a:lnSpc>
                <a:spcPct val="80000"/>
              </a:lnSpc>
            </a:pPr>
            <a:r>
              <a:rPr lang="en-US" sz="2000" dirty="0"/>
              <a:t>If Arizona's highway system were in the same condition as its health care system, every five miles that you drove along the highway, you would come to a pothole a mile long.</a:t>
            </a:r>
          </a:p>
          <a:p>
            <a:pPr eaLnBrk="1" hangingPunct="1">
              <a:lnSpc>
                <a:spcPct val="80000"/>
              </a:lnSpc>
            </a:pPr>
            <a:r>
              <a:rPr lang="en-US" dirty="0"/>
              <a:t>Provide ironic comparisons</a:t>
            </a:r>
          </a:p>
          <a:p>
            <a:pPr lvl="1" eaLnBrk="1" hangingPunct="1">
              <a:lnSpc>
                <a:spcPct val="80000"/>
              </a:lnSpc>
            </a:pPr>
            <a:r>
              <a:rPr lang="en-US" sz="2000" dirty="0"/>
              <a:t>Childcare workers earn $10 an hour, prison guards earn $18 an hour</a:t>
            </a:r>
          </a:p>
          <a:p>
            <a:pPr eaLnBrk="1" hangingPunct="1">
              <a:lnSpc>
                <a:spcPct val="80000"/>
              </a:lnSpc>
            </a:pPr>
            <a:r>
              <a:rPr lang="en-US" dirty="0"/>
              <a:t>Personalize the number</a:t>
            </a:r>
          </a:p>
          <a:p>
            <a:pPr lvl="1" eaLnBrk="1" hangingPunct="1">
              <a:lnSpc>
                <a:spcPct val="80000"/>
              </a:lnSpc>
            </a:pPr>
            <a:r>
              <a:rPr lang="en-US" sz="2000" dirty="0"/>
              <a:t>6 tons of pollutants a day from a local gasoline refinery – the equivalent of 25 balloons full of toxic pollution for every school child in town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p:txBody>
          <a:bodyPr/>
          <a:lstStyle/>
          <a:p>
            <a:endParaRPr lang="en-US">
              <a:latin typeface="Arial" charset="0"/>
            </a:endParaRPr>
          </a:p>
        </p:txBody>
      </p:sp>
      <p:sp>
        <p:nvSpPr>
          <p:cNvPr id="31746" name="Rectangle 3"/>
          <p:cNvSpPr>
            <a:spLocks noGrp="1" noChangeArrowheads="1"/>
          </p:cNvSpPr>
          <p:nvPr>
            <p:ph type="body" idx="1"/>
          </p:nvPr>
        </p:nvSpPr>
        <p:spPr/>
        <p:txBody>
          <a:bodyPr/>
          <a:lstStyle/>
          <a:p>
            <a:endParaRPr lang="en-US">
              <a:latin typeface="Arial" charset="0"/>
            </a:endParaRPr>
          </a:p>
        </p:txBody>
      </p:sp>
      <p:sp useBgFill="1">
        <p:nvSpPr>
          <p:cNvPr id="20484" name="Rectangle 4"/>
          <p:cNvSpPr>
            <a:spLocks noChangeArrowheads="1"/>
          </p:cNvSpPr>
          <p:nvPr/>
        </p:nvSpPr>
        <p:spPr bwMode="auto">
          <a:xfrm>
            <a:off x="762000" y="228600"/>
            <a:ext cx="7543800" cy="1195388"/>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nSpc>
                <a:spcPct val="90000"/>
              </a:lnSpc>
              <a:defRPr/>
            </a:pPr>
            <a:r>
              <a:rPr lang="en-US" sz="4000">
                <a:solidFill>
                  <a:srgbClr val="FFFF00"/>
                </a:solidFill>
                <a:ea typeface="+mn-ea"/>
                <a:cs typeface="+mn-cs"/>
              </a:rPr>
              <a:t>Getting on the news</a:t>
            </a:r>
            <a:r>
              <a:rPr lang="en-US" sz="4800">
                <a:solidFill>
                  <a:srgbClr val="FFFF00"/>
                </a:solidFill>
                <a:ea typeface="+mn-ea"/>
                <a:cs typeface="+mn-cs"/>
              </a:rPr>
              <a:t/>
            </a:r>
            <a:br>
              <a:rPr lang="en-US" sz="4800">
                <a:solidFill>
                  <a:srgbClr val="FFFF00"/>
                </a:solidFill>
                <a:ea typeface="+mn-ea"/>
                <a:cs typeface="+mn-cs"/>
              </a:rPr>
            </a:br>
            <a:r>
              <a:rPr lang="en-US" sz="3200">
                <a:solidFill>
                  <a:srgbClr val="FFFF00"/>
                </a:solidFill>
                <a:ea typeface="+mn-ea"/>
                <a:cs typeface="+mn-cs"/>
              </a:rPr>
              <a:t>(</a:t>
            </a:r>
            <a:r>
              <a:rPr lang="en-US" sz="3200" i="1">
                <a:solidFill>
                  <a:srgbClr val="FFFF00"/>
                </a:solidFill>
                <a:ea typeface="+mn-ea"/>
                <a:cs typeface="+mn-cs"/>
              </a:rPr>
              <a:t>framing for access)</a:t>
            </a:r>
          </a:p>
        </p:txBody>
      </p:sp>
      <p:sp useBgFill="1">
        <p:nvSpPr>
          <p:cNvPr id="20485" name="Rectangle 5"/>
          <p:cNvSpPr>
            <a:spLocks noChangeArrowheads="1"/>
          </p:cNvSpPr>
          <p:nvPr/>
        </p:nvSpPr>
        <p:spPr bwMode="auto">
          <a:xfrm>
            <a:off x="1023938" y="1604963"/>
            <a:ext cx="6994525" cy="4791075"/>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lstStyle/>
          <a:p>
            <a:pPr>
              <a:lnSpc>
                <a:spcPct val="80000"/>
              </a:lnSpc>
              <a:spcBef>
                <a:spcPct val="50000"/>
              </a:spcBef>
              <a:buFont typeface="Wingdings" pitchFamily="2" charset="2"/>
              <a:buChar char="v"/>
              <a:defRPr/>
            </a:pPr>
            <a:r>
              <a:rPr lang="en-US" sz="2800" dirty="0">
                <a:ea typeface="+mn-ea"/>
                <a:cs typeface="+mn-cs"/>
              </a:rPr>
              <a:t> Controversy</a:t>
            </a:r>
          </a:p>
          <a:p>
            <a:pPr>
              <a:lnSpc>
                <a:spcPct val="75000"/>
              </a:lnSpc>
              <a:spcBef>
                <a:spcPct val="50000"/>
              </a:spcBef>
              <a:buFont typeface="Wingdings" pitchFamily="2" charset="2"/>
              <a:buChar char="v"/>
              <a:defRPr/>
            </a:pPr>
            <a:r>
              <a:rPr lang="en-US" sz="2800" dirty="0">
                <a:ea typeface="+mn-ea"/>
                <a:cs typeface="+mn-cs"/>
              </a:rPr>
              <a:t> Milestone</a:t>
            </a:r>
          </a:p>
          <a:p>
            <a:pPr>
              <a:lnSpc>
                <a:spcPct val="75000"/>
              </a:lnSpc>
              <a:spcBef>
                <a:spcPct val="50000"/>
              </a:spcBef>
              <a:buFont typeface="Wingdings" pitchFamily="2" charset="2"/>
              <a:buChar char="v"/>
              <a:defRPr/>
            </a:pPr>
            <a:r>
              <a:rPr lang="en-US" sz="2800" dirty="0">
                <a:ea typeface="+mn-ea"/>
                <a:cs typeface="+mn-cs"/>
              </a:rPr>
              <a:t> Anniversary Peg</a:t>
            </a:r>
          </a:p>
          <a:p>
            <a:pPr>
              <a:lnSpc>
                <a:spcPct val="75000"/>
              </a:lnSpc>
              <a:spcBef>
                <a:spcPct val="50000"/>
              </a:spcBef>
              <a:buFont typeface="Wingdings" pitchFamily="2" charset="2"/>
              <a:buChar char="v"/>
              <a:defRPr/>
            </a:pPr>
            <a:r>
              <a:rPr lang="en-US" sz="2800" dirty="0">
                <a:ea typeface="+mn-ea"/>
                <a:cs typeface="+mn-cs"/>
              </a:rPr>
              <a:t> Irony</a:t>
            </a:r>
          </a:p>
          <a:p>
            <a:pPr>
              <a:lnSpc>
                <a:spcPct val="75000"/>
              </a:lnSpc>
              <a:spcBef>
                <a:spcPct val="50000"/>
              </a:spcBef>
              <a:buFont typeface="Wingdings" pitchFamily="2" charset="2"/>
              <a:buChar char="v"/>
              <a:defRPr/>
            </a:pPr>
            <a:r>
              <a:rPr lang="en-US" sz="2800" dirty="0">
                <a:ea typeface="+mn-ea"/>
                <a:cs typeface="+mn-cs"/>
              </a:rPr>
              <a:t> Celebrity</a:t>
            </a:r>
          </a:p>
          <a:p>
            <a:pPr>
              <a:lnSpc>
                <a:spcPct val="75000"/>
              </a:lnSpc>
              <a:spcBef>
                <a:spcPct val="50000"/>
              </a:spcBef>
              <a:buFont typeface="Wingdings" pitchFamily="2" charset="2"/>
              <a:buChar char="v"/>
              <a:defRPr/>
            </a:pPr>
            <a:r>
              <a:rPr lang="en-US" sz="2800" dirty="0">
                <a:ea typeface="+mn-ea"/>
                <a:cs typeface="+mn-cs"/>
              </a:rPr>
              <a:t> Breakthrough</a:t>
            </a:r>
          </a:p>
          <a:p>
            <a:pPr>
              <a:lnSpc>
                <a:spcPct val="75000"/>
              </a:lnSpc>
              <a:spcBef>
                <a:spcPct val="50000"/>
              </a:spcBef>
              <a:buFont typeface="Wingdings" pitchFamily="2" charset="2"/>
              <a:buChar char="v"/>
              <a:defRPr/>
            </a:pPr>
            <a:r>
              <a:rPr lang="en-US" sz="2800" dirty="0">
                <a:ea typeface="+mn-ea"/>
                <a:cs typeface="+mn-cs"/>
              </a:rPr>
              <a:t> Local Peg</a:t>
            </a:r>
          </a:p>
          <a:p>
            <a:pPr>
              <a:lnSpc>
                <a:spcPct val="75000"/>
              </a:lnSpc>
              <a:spcBef>
                <a:spcPct val="50000"/>
              </a:spcBef>
              <a:buFont typeface="Wingdings" pitchFamily="2" charset="2"/>
              <a:buChar char="v"/>
              <a:defRPr/>
            </a:pPr>
            <a:r>
              <a:rPr lang="en-US" sz="2800" dirty="0">
                <a:ea typeface="+mn-ea"/>
                <a:cs typeface="+mn-cs"/>
              </a:rPr>
              <a:t> Personalize</a:t>
            </a:r>
          </a:p>
          <a:p>
            <a:pPr>
              <a:lnSpc>
                <a:spcPct val="75000"/>
              </a:lnSpc>
              <a:spcBef>
                <a:spcPct val="50000"/>
              </a:spcBef>
              <a:buFont typeface="Wingdings" pitchFamily="2" charset="2"/>
              <a:buChar char="v"/>
              <a:defRPr/>
            </a:pPr>
            <a:r>
              <a:rPr lang="en-US" sz="2800" dirty="0">
                <a:ea typeface="+mn-ea"/>
                <a:cs typeface="+mn-cs"/>
              </a:rPr>
              <a:t> Injustice</a:t>
            </a:r>
          </a:p>
        </p:txBody>
      </p:sp>
    </p:spTree>
    <p:extLst>
      <p:ext uri="{BB962C8B-B14F-4D97-AF65-F5344CB8AC3E}">
        <p14:creationId xmlns:p14="http://schemas.microsoft.com/office/powerpoint/2010/main" val="214305754"/>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noFill/>
        </p:spPr>
        <p:txBody>
          <a:bodyPr/>
          <a:lstStyle/>
          <a:p>
            <a:r>
              <a:rPr lang="en-US"/>
              <a:t> </a:t>
            </a:r>
          </a:p>
        </p:txBody>
      </p:sp>
      <p:sp useBgFill="1">
        <p:nvSpPr>
          <p:cNvPr id="38916" name="Rectangle 4"/>
          <p:cNvSpPr>
            <a:spLocks noChangeArrowheads="1"/>
          </p:cNvSpPr>
          <p:nvPr/>
        </p:nvSpPr>
        <p:spPr bwMode="auto">
          <a:xfrm>
            <a:off x="914400" y="228600"/>
            <a:ext cx="7018338" cy="904875"/>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nSpc>
                <a:spcPct val="90000"/>
              </a:lnSpc>
              <a:defRPr/>
            </a:pPr>
            <a:r>
              <a:rPr lang="en-US" sz="4000">
                <a:solidFill>
                  <a:srgbClr val="FFFF00"/>
                </a:solidFill>
              </a:rPr>
              <a:t>Newsworthiness</a:t>
            </a:r>
          </a:p>
        </p:txBody>
      </p:sp>
      <p:sp useBgFill="1">
        <p:nvSpPr>
          <p:cNvPr id="38917" name="Rectangle 5"/>
          <p:cNvSpPr>
            <a:spLocks noChangeArrowheads="1"/>
          </p:cNvSpPr>
          <p:nvPr/>
        </p:nvSpPr>
        <p:spPr bwMode="auto">
          <a:xfrm>
            <a:off x="1016000" y="1314450"/>
            <a:ext cx="6992938" cy="5086350"/>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lstStyle/>
          <a:p>
            <a:pPr>
              <a:lnSpc>
                <a:spcPct val="80000"/>
              </a:lnSpc>
              <a:spcBef>
                <a:spcPct val="50000"/>
              </a:spcBef>
              <a:defRPr/>
            </a:pPr>
            <a:endParaRPr lang="en-US" sz="3200">
              <a:solidFill>
                <a:schemeClr val="tx1"/>
              </a:solidFill>
            </a:endParaRPr>
          </a:p>
          <a:p>
            <a:pPr>
              <a:lnSpc>
                <a:spcPct val="80000"/>
              </a:lnSpc>
              <a:spcBef>
                <a:spcPct val="50000"/>
              </a:spcBef>
              <a:defRPr/>
            </a:pPr>
            <a:endParaRPr lang="en-US" sz="3200">
              <a:solidFill>
                <a:schemeClr val="tx1"/>
              </a:solidFill>
            </a:endParaRPr>
          </a:p>
          <a:p>
            <a:pPr>
              <a:lnSpc>
                <a:spcPct val="75000"/>
              </a:lnSpc>
              <a:spcBef>
                <a:spcPct val="50000"/>
              </a:spcBef>
              <a:buFont typeface="Wingdings" pitchFamily="2" charset="2"/>
              <a:buChar char="v"/>
              <a:defRPr/>
            </a:pPr>
            <a:r>
              <a:rPr lang="en-US" sz="3200"/>
              <a:t> Is it new?</a:t>
            </a:r>
          </a:p>
          <a:p>
            <a:pPr>
              <a:lnSpc>
                <a:spcPct val="75000"/>
              </a:lnSpc>
              <a:spcBef>
                <a:spcPct val="50000"/>
              </a:spcBef>
              <a:buFont typeface="Wingdings" pitchFamily="2" charset="2"/>
              <a:buChar char="v"/>
              <a:defRPr/>
            </a:pPr>
            <a:r>
              <a:rPr lang="en-US" sz="3200"/>
              <a:t> Is it true?</a:t>
            </a:r>
          </a:p>
          <a:p>
            <a:pPr>
              <a:lnSpc>
                <a:spcPct val="75000"/>
              </a:lnSpc>
              <a:spcBef>
                <a:spcPct val="50000"/>
              </a:spcBef>
              <a:buFont typeface="Wingdings" pitchFamily="2" charset="2"/>
              <a:buChar char="v"/>
              <a:defRPr/>
            </a:pPr>
            <a:r>
              <a:rPr lang="en-US" sz="3200"/>
              <a:t> So what?</a:t>
            </a:r>
          </a:p>
          <a:p>
            <a:pPr>
              <a:lnSpc>
                <a:spcPct val="75000"/>
              </a:lnSpc>
              <a:spcBef>
                <a:spcPct val="50000"/>
              </a:spcBef>
              <a:buFont typeface="Wingdings" pitchFamily="2" charset="2"/>
              <a:buChar char="v"/>
              <a:defRPr/>
            </a:pPr>
            <a:r>
              <a:rPr lang="en-US" sz="3200"/>
              <a:t>  Who cares?</a:t>
            </a:r>
          </a:p>
          <a:p>
            <a:pPr>
              <a:lnSpc>
                <a:spcPct val="75000"/>
              </a:lnSpc>
              <a:spcBef>
                <a:spcPct val="50000"/>
              </a:spcBef>
              <a:buFont typeface="Wingdings" pitchFamily="2" charset="2"/>
              <a:buNone/>
              <a:defRPr/>
            </a:pPr>
            <a:endParaRPr lang="en-US" sz="3200"/>
          </a:p>
          <a:p>
            <a:pPr algn="r">
              <a:lnSpc>
                <a:spcPct val="75000"/>
              </a:lnSpc>
              <a:spcBef>
                <a:spcPct val="50000"/>
              </a:spcBef>
              <a:buFont typeface="Wingdings" pitchFamily="2" charset="2"/>
              <a:buNone/>
              <a:defRPr/>
            </a:pPr>
            <a:r>
              <a:rPr lang="en-US" sz="1600"/>
              <a:t>-- George Lundberg,</a:t>
            </a:r>
          </a:p>
          <a:p>
            <a:pPr algn="r">
              <a:lnSpc>
                <a:spcPct val="75000"/>
              </a:lnSpc>
              <a:spcBef>
                <a:spcPct val="50000"/>
              </a:spcBef>
              <a:buFont typeface="Wingdings" pitchFamily="2" charset="2"/>
              <a:buNone/>
              <a:defRPr/>
            </a:pPr>
            <a:r>
              <a:rPr lang="en-US" sz="1600"/>
              <a:t>former editor of </a:t>
            </a:r>
          </a:p>
          <a:p>
            <a:pPr algn="r">
              <a:lnSpc>
                <a:spcPct val="75000"/>
              </a:lnSpc>
              <a:spcBef>
                <a:spcPct val="50000"/>
              </a:spcBef>
              <a:buFont typeface="Wingdings" pitchFamily="2" charset="2"/>
              <a:buNone/>
              <a:defRPr/>
            </a:pPr>
            <a:r>
              <a:rPr lang="en-US" sz="1600"/>
              <a:t>JAMA, Feb. 5, 1999</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FOX News.mo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609600" y="601980"/>
            <a:ext cx="8139289" cy="5494020"/>
          </a:xfrm>
        </p:spPr>
      </p:pic>
    </p:spTree>
    <p:extLst>
      <p:ext uri="{BB962C8B-B14F-4D97-AF65-F5344CB8AC3E}">
        <p14:creationId xmlns:p14="http://schemas.microsoft.com/office/powerpoint/2010/main" val="27060536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p:txBody>
          <a:bodyPr/>
          <a:lstStyle/>
          <a:p>
            <a:endParaRPr lang="en-US">
              <a:latin typeface="Arial" charset="0"/>
            </a:endParaRPr>
          </a:p>
        </p:txBody>
      </p:sp>
      <p:sp>
        <p:nvSpPr>
          <p:cNvPr id="33794" name="Rectangle 3"/>
          <p:cNvSpPr>
            <a:spLocks noGrp="1" noChangeArrowheads="1"/>
          </p:cNvSpPr>
          <p:nvPr>
            <p:ph type="body" idx="1"/>
          </p:nvPr>
        </p:nvSpPr>
        <p:spPr/>
        <p:txBody>
          <a:bodyPr/>
          <a:lstStyle/>
          <a:p>
            <a:endParaRPr lang="en-US">
              <a:latin typeface="Arial" charset="0"/>
            </a:endParaRPr>
          </a:p>
        </p:txBody>
      </p:sp>
      <p:sp useBgFill="1">
        <p:nvSpPr>
          <p:cNvPr id="22532" name="Rectangle 4"/>
          <p:cNvSpPr>
            <a:spLocks noChangeArrowheads="1"/>
          </p:cNvSpPr>
          <p:nvPr/>
        </p:nvSpPr>
        <p:spPr bwMode="auto">
          <a:xfrm>
            <a:off x="838200" y="304800"/>
            <a:ext cx="7391400" cy="1119188"/>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nSpc>
                <a:spcPct val="90000"/>
              </a:lnSpc>
              <a:defRPr/>
            </a:pPr>
            <a:r>
              <a:rPr lang="en-US" sz="4400">
                <a:solidFill>
                  <a:srgbClr val="FFFF00"/>
                </a:solidFill>
                <a:ea typeface="+mn-ea"/>
                <a:cs typeface="+mn-cs"/>
              </a:rPr>
              <a:t>Media advocacy:</a:t>
            </a:r>
            <a:r>
              <a:rPr lang="en-US" sz="4800">
                <a:solidFill>
                  <a:srgbClr val="FFFF00"/>
                </a:solidFill>
                <a:ea typeface="+mn-ea"/>
                <a:cs typeface="+mn-cs"/>
              </a:rPr>
              <a:t/>
            </a:r>
            <a:br>
              <a:rPr lang="en-US" sz="4800">
                <a:solidFill>
                  <a:srgbClr val="FFFF00"/>
                </a:solidFill>
                <a:ea typeface="+mn-ea"/>
                <a:cs typeface="+mn-cs"/>
              </a:rPr>
            </a:br>
            <a:r>
              <a:rPr lang="en-US" sz="3200" i="1">
                <a:solidFill>
                  <a:srgbClr val="FFFF00"/>
                </a:solidFill>
                <a:ea typeface="+mn-ea"/>
                <a:cs typeface="+mn-cs"/>
              </a:rPr>
              <a:t>access strategies</a:t>
            </a:r>
          </a:p>
        </p:txBody>
      </p:sp>
      <p:sp useBgFill="1">
        <p:nvSpPr>
          <p:cNvPr id="22533" name="Rectangle 5"/>
          <p:cNvSpPr>
            <a:spLocks noChangeArrowheads="1"/>
          </p:cNvSpPr>
          <p:nvPr/>
        </p:nvSpPr>
        <p:spPr bwMode="auto">
          <a:xfrm>
            <a:off x="1023938" y="1604963"/>
            <a:ext cx="6994525" cy="4619625"/>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lstStyle/>
          <a:p>
            <a:pPr marL="742950" indent="-514350" algn="l">
              <a:spcBef>
                <a:spcPts val="0"/>
              </a:spcBef>
              <a:buFont typeface="+mj-lt"/>
              <a:buAutoNum type="arabicPeriod"/>
              <a:defRPr/>
            </a:pPr>
            <a:r>
              <a:rPr lang="en-US" sz="2800" dirty="0">
                <a:ea typeface="+mn-ea"/>
                <a:cs typeface="+mn-cs"/>
              </a:rPr>
              <a:t> Monitoring the media, developing a press list and relationships</a:t>
            </a:r>
            <a:br>
              <a:rPr lang="en-US" sz="2800" dirty="0">
                <a:ea typeface="+mn-ea"/>
                <a:cs typeface="+mn-cs"/>
              </a:rPr>
            </a:br>
            <a:endParaRPr lang="en-US" sz="2800" dirty="0">
              <a:ea typeface="+mn-ea"/>
              <a:cs typeface="+mn-cs"/>
            </a:endParaRPr>
          </a:p>
          <a:p>
            <a:pPr marL="742950" indent="-514350" algn="l">
              <a:spcBef>
                <a:spcPts val="0"/>
              </a:spcBef>
              <a:buFont typeface="+mj-lt"/>
              <a:buAutoNum type="arabicPeriod"/>
              <a:defRPr/>
            </a:pPr>
            <a:r>
              <a:rPr lang="en-US" sz="2800" dirty="0">
                <a:ea typeface="+mn-ea"/>
                <a:cs typeface="+mn-cs"/>
              </a:rPr>
              <a:t> Creating News</a:t>
            </a:r>
            <a:br>
              <a:rPr lang="en-US" sz="2800" dirty="0">
                <a:ea typeface="+mn-ea"/>
                <a:cs typeface="+mn-cs"/>
              </a:rPr>
            </a:br>
            <a:endParaRPr lang="en-US" sz="2800" dirty="0">
              <a:ea typeface="+mn-ea"/>
              <a:cs typeface="+mn-cs"/>
            </a:endParaRPr>
          </a:p>
          <a:p>
            <a:pPr marL="742950" indent="-514350" algn="l">
              <a:spcBef>
                <a:spcPts val="0"/>
              </a:spcBef>
              <a:buFont typeface="+mj-lt"/>
              <a:buAutoNum type="arabicPeriod"/>
              <a:defRPr/>
            </a:pPr>
            <a:r>
              <a:rPr lang="en-US" sz="2800" dirty="0">
                <a:ea typeface="+mn-ea"/>
                <a:cs typeface="+mn-cs"/>
              </a:rPr>
              <a:t> Using Breaking News </a:t>
            </a:r>
          </a:p>
          <a:p>
            <a:pPr marL="228600" algn="l">
              <a:spcBef>
                <a:spcPts val="0"/>
              </a:spcBef>
              <a:defRPr/>
            </a:pPr>
            <a:endParaRPr lang="en-US" sz="2800" dirty="0">
              <a:ea typeface="+mn-ea"/>
              <a:cs typeface="+mn-cs"/>
            </a:endParaRPr>
          </a:p>
          <a:p>
            <a:pPr marL="742950" indent="-514350" algn="l">
              <a:spcBef>
                <a:spcPts val="0"/>
              </a:spcBef>
              <a:buFont typeface="+mj-lt"/>
              <a:buAutoNum type="arabicPeriod"/>
              <a:defRPr/>
            </a:pPr>
            <a:r>
              <a:rPr lang="en-US" sz="2800" dirty="0">
                <a:ea typeface="+mn-ea"/>
                <a:cs typeface="+mn-cs"/>
              </a:rPr>
              <a:t> Using Editorial Pages, Paid Advertising</a:t>
            </a:r>
            <a:endParaRPr lang="en-US" sz="3200" dirty="0">
              <a:ea typeface="+mn-ea"/>
              <a:cs typeface="+mn-cs"/>
            </a:endParaRPr>
          </a:p>
        </p:txBody>
      </p:sp>
    </p:spTree>
    <p:extLst>
      <p:ext uri="{BB962C8B-B14F-4D97-AF65-F5344CB8AC3E}">
        <p14:creationId xmlns:p14="http://schemas.microsoft.com/office/powerpoint/2010/main" val="2198683140"/>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endParaRPr lang="en-US"/>
          </a:p>
        </p:txBody>
      </p:sp>
      <p:sp>
        <p:nvSpPr>
          <p:cNvPr id="62467" name="Rectangle 3"/>
          <p:cNvSpPr>
            <a:spLocks noGrp="1" noChangeArrowheads="1"/>
          </p:cNvSpPr>
          <p:nvPr>
            <p:ph type="body" idx="1"/>
          </p:nvPr>
        </p:nvSpPr>
        <p:spPr/>
        <p:txBody>
          <a:bodyPr/>
          <a:lstStyle/>
          <a:p>
            <a:endParaRPr lang="en-US"/>
          </a:p>
        </p:txBody>
      </p:sp>
      <p:sp useBgFill="1">
        <p:nvSpPr>
          <p:cNvPr id="176132" name="Rectangle 4"/>
          <p:cNvSpPr>
            <a:spLocks noChangeArrowheads="1"/>
          </p:cNvSpPr>
          <p:nvPr/>
        </p:nvSpPr>
        <p:spPr bwMode="auto">
          <a:xfrm>
            <a:off x="381000" y="304800"/>
            <a:ext cx="8382000" cy="1119188"/>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prstTxWarp prst="textNoShape">
              <a:avLst/>
            </a:prstTxWarp>
          </a:bodyPr>
          <a:lstStyle/>
          <a:p>
            <a:pPr>
              <a:lnSpc>
                <a:spcPct val="90000"/>
              </a:lnSpc>
              <a:defRPr/>
            </a:pPr>
            <a:r>
              <a:rPr lang="en-US" sz="4000">
                <a:solidFill>
                  <a:srgbClr val="FFFF00"/>
                </a:solidFill>
              </a:rPr>
              <a:t>Media advocacy case study:</a:t>
            </a:r>
            <a:br>
              <a:rPr lang="en-US" sz="4000">
                <a:solidFill>
                  <a:srgbClr val="FFFF00"/>
                </a:solidFill>
              </a:rPr>
            </a:br>
            <a:r>
              <a:rPr lang="en-US" sz="2400" i="1">
                <a:solidFill>
                  <a:srgbClr val="FFFF00"/>
                </a:solidFill>
              </a:rPr>
              <a:t>Surgeon General Koop’s Workshop on Impaired Driving</a:t>
            </a:r>
          </a:p>
        </p:txBody>
      </p:sp>
      <p:sp useBgFill="1">
        <p:nvSpPr>
          <p:cNvPr id="176133" name="Rectangle 5"/>
          <p:cNvSpPr>
            <a:spLocks noChangeArrowheads="1"/>
          </p:cNvSpPr>
          <p:nvPr/>
        </p:nvSpPr>
        <p:spPr bwMode="auto">
          <a:xfrm>
            <a:off x="762000" y="1604963"/>
            <a:ext cx="7696200" cy="4619625"/>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lstStyle/>
          <a:p>
            <a:pPr marL="228600" indent="228600">
              <a:lnSpc>
                <a:spcPct val="80000"/>
              </a:lnSpc>
              <a:spcBef>
                <a:spcPct val="50000"/>
              </a:spcBef>
              <a:defRPr/>
            </a:pPr>
            <a:endParaRPr lang="en-US" sz="3200">
              <a:solidFill>
                <a:schemeClr val="tx1"/>
              </a:solidFill>
            </a:endParaRPr>
          </a:p>
          <a:p>
            <a:pPr marL="228600" indent="228600" algn="l">
              <a:lnSpc>
                <a:spcPct val="80000"/>
              </a:lnSpc>
              <a:spcBef>
                <a:spcPct val="20000"/>
              </a:spcBef>
              <a:buFont typeface="Wingdings" pitchFamily="2" charset="2"/>
              <a:buChar char="ü"/>
              <a:defRPr/>
            </a:pPr>
            <a:r>
              <a:rPr lang="en-US" sz="2400"/>
              <a:t> Seven days of continuous coverage, including TV and Print</a:t>
            </a:r>
          </a:p>
          <a:p>
            <a:pPr marL="628650" lvl="1" algn="l">
              <a:lnSpc>
                <a:spcPct val="80000"/>
              </a:lnSpc>
              <a:spcBef>
                <a:spcPct val="50000"/>
              </a:spcBef>
              <a:buFont typeface="Wingdings" pitchFamily="2" charset="2"/>
              <a:buChar char="ü"/>
              <a:defRPr/>
            </a:pPr>
            <a:r>
              <a:rPr lang="en-US" sz="2400"/>
              <a:t> Front page story in largest Sunday newspaper</a:t>
            </a:r>
          </a:p>
          <a:p>
            <a:pPr marL="628650" lvl="1" algn="l">
              <a:lnSpc>
                <a:spcPct val="80000"/>
              </a:lnSpc>
              <a:spcBef>
                <a:spcPct val="50000"/>
              </a:spcBef>
              <a:buFont typeface="Wingdings" pitchFamily="2" charset="2"/>
              <a:buChar char="ü"/>
              <a:defRPr/>
            </a:pPr>
            <a:r>
              <a:rPr lang="en-US" sz="2400"/>
              <a:t> Three of four major TV stations</a:t>
            </a:r>
          </a:p>
          <a:p>
            <a:pPr marL="228600" indent="228600" algn="l">
              <a:lnSpc>
                <a:spcPct val="80000"/>
              </a:lnSpc>
              <a:spcBef>
                <a:spcPct val="50000"/>
              </a:spcBef>
              <a:buFont typeface="Wingdings" pitchFamily="2" charset="2"/>
              <a:buChar char="ü"/>
              <a:defRPr/>
            </a:pPr>
            <a:r>
              <a:rPr lang="en-US" sz="2400"/>
              <a:t> First story appeared 6 days before Koop press conference</a:t>
            </a:r>
          </a:p>
          <a:p>
            <a:pPr marL="628650" lvl="1" algn="l">
              <a:lnSpc>
                <a:spcPct val="80000"/>
              </a:lnSpc>
              <a:spcBef>
                <a:spcPct val="50000"/>
              </a:spcBef>
              <a:buFont typeface="Wingdings" pitchFamily="2" charset="2"/>
              <a:buChar char="ü"/>
              <a:defRPr/>
            </a:pPr>
            <a:r>
              <a:rPr lang="en-US" sz="2400"/>
              <a:t> Focused on our three top recommendations</a:t>
            </a:r>
          </a:p>
          <a:p>
            <a:pPr marL="228600" indent="228600" algn="l">
              <a:lnSpc>
                <a:spcPct val="80000"/>
              </a:lnSpc>
              <a:spcBef>
                <a:spcPct val="50000"/>
              </a:spcBef>
              <a:buFont typeface="Wingdings" pitchFamily="2" charset="2"/>
              <a:buChar char="ü"/>
              <a:defRPr/>
            </a:pPr>
            <a:r>
              <a:rPr lang="en-US" sz="2400"/>
              <a:t> Rippled on to talk show appearances, eventually </a:t>
            </a:r>
            <a:r>
              <a:rPr lang="en-US" sz="2400" i="1"/>
              <a:t>Oprah </a:t>
            </a:r>
            <a:r>
              <a:rPr lang="en-US" sz="2400"/>
              <a:t>show in summer of 1989</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Part 3: Shaping your message (framing for content)</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24895990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lstStyle/>
          <a:p>
            <a:endParaRPr lang="en-US">
              <a:latin typeface="Arial" charset="0"/>
            </a:endParaRPr>
          </a:p>
        </p:txBody>
      </p:sp>
      <p:sp>
        <p:nvSpPr>
          <p:cNvPr id="23554" name="Rectangle 3"/>
          <p:cNvSpPr>
            <a:spLocks noGrp="1" noChangeArrowheads="1"/>
          </p:cNvSpPr>
          <p:nvPr>
            <p:ph type="body" idx="1"/>
          </p:nvPr>
        </p:nvSpPr>
        <p:spPr/>
        <p:txBody>
          <a:bodyPr/>
          <a:lstStyle/>
          <a:p>
            <a:endParaRPr lang="en-US">
              <a:latin typeface="Arial" charset="0"/>
            </a:endParaRPr>
          </a:p>
        </p:txBody>
      </p:sp>
      <p:sp useBgFill="1">
        <p:nvSpPr>
          <p:cNvPr id="16388" name="Rectangle 4"/>
          <p:cNvSpPr>
            <a:spLocks noChangeArrowheads="1"/>
          </p:cNvSpPr>
          <p:nvPr/>
        </p:nvSpPr>
        <p:spPr bwMode="auto">
          <a:xfrm>
            <a:off x="762000" y="0"/>
            <a:ext cx="7543800" cy="1423988"/>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nSpc>
                <a:spcPct val="90000"/>
              </a:lnSpc>
              <a:defRPr/>
            </a:pPr>
            <a:r>
              <a:rPr lang="en-US" sz="4400">
                <a:solidFill>
                  <a:srgbClr val="FFFF00"/>
                </a:solidFill>
                <a:ea typeface="+mn-ea"/>
                <a:cs typeface="+mn-cs"/>
              </a:rPr>
              <a:t>Media advocacy:</a:t>
            </a:r>
            <a:r>
              <a:rPr lang="en-US" sz="4800">
                <a:solidFill>
                  <a:srgbClr val="FFFF00"/>
                </a:solidFill>
                <a:ea typeface="+mn-ea"/>
                <a:cs typeface="+mn-cs"/>
              </a:rPr>
              <a:t/>
            </a:r>
            <a:br>
              <a:rPr lang="en-US" sz="4800">
                <a:solidFill>
                  <a:srgbClr val="FFFF00"/>
                </a:solidFill>
                <a:ea typeface="+mn-ea"/>
                <a:cs typeface="+mn-cs"/>
              </a:rPr>
            </a:br>
            <a:r>
              <a:rPr lang="en-US" sz="3200" i="1">
                <a:solidFill>
                  <a:srgbClr val="FFFF00"/>
                </a:solidFill>
                <a:ea typeface="+mn-ea"/>
                <a:cs typeface="+mn-cs"/>
              </a:rPr>
              <a:t>key elements</a:t>
            </a:r>
          </a:p>
        </p:txBody>
      </p:sp>
      <p:sp useBgFill="1">
        <p:nvSpPr>
          <p:cNvPr id="16389" name="Rectangle 5"/>
          <p:cNvSpPr>
            <a:spLocks noChangeArrowheads="1"/>
          </p:cNvSpPr>
          <p:nvPr/>
        </p:nvSpPr>
        <p:spPr bwMode="auto">
          <a:xfrm>
            <a:off x="1023938" y="1604963"/>
            <a:ext cx="6994525" cy="4619625"/>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lstStyle/>
          <a:p>
            <a:pPr>
              <a:spcBef>
                <a:spcPts val="0"/>
              </a:spcBef>
              <a:spcAft>
                <a:spcPts val="0"/>
              </a:spcAft>
              <a:buFont typeface="Wingdings" pitchFamily="2" charset="2"/>
              <a:buChar char="Ä"/>
              <a:defRPr/>
            </a:pPr>
            <a:r>
              <a:rPr lang="en-US" sz="3200" dirty="0">
                <a:ea typeface="+mn-ea"/>
                <a:cs typeface="+mn-cs"/>
              </a:rPr>
              <a:t>Shaping the debate</a:t>
            </a:r>
            <a:endParaRPr lang="en-US" sz="2400" dirty="0">
              <a:ea typeface="+mn-ea"/>
              <a:cs typeface="+mn-cs"/>
            </a:endParaRPr>
          </a:p>
          <a:p>
            <a:pPr>
              <a:spcBef>
                <a:spcPts val="0"/>
              </a:spcBef>
              <a:spcAft>
                <a:spcPts val="0"/>
              </a:spcAft>
              <a:buFont typeface="Wingdings" pitchFamily="2" charset="2"/>
              <a:buChar char="Ä"/>
              <a:defRPr/>
            </a:pPr>
            <a:r>
              <a:rPr lang="en-US" sz="2200" dirty="0">
                <a:ea typeface="+mn-ea"/>
                <a:cs typeface="+mn-cs"/>
              </a:rPr>
              <a:t> </a:t>
            </a:r>
            <a:r>
              <a:rPr lang="en-US" sz="2200" i="1" dirty="0">
                <a:ea typeface="+mn-ea"/>
                <a:cs typeface="+mn-cs"/>
              </a:rPr>
              <a:t>framing for content</a:t>
            </a:r>
            <a:r>
              <a:rPr lang="en-US" sz="3200" i="1" dirty="0">
                <a:ea typeface="+mn-ea"/>
                <a:cs typeface="+mn-cs"/>
              </a:rPr>
              <a:t/>
            </a:r>
            <a:br>
              <a:rPr lang="en-US" sz="3200" i="1" dirty="0">
                <a:ea typeface="+mn-ea"/>
                <a:cs typeface="+mn-cs"/>
              </a:rPr>
            </a:br>
            <a:r>
              <a:rPr lang="en-US" sz="3200" dirty="0">
                <a:ea typeface="+mn-ea"/>
                <a:cs typeface="+mn-cs"/>
              </a:rPr>
              <a:t>Setting the agenda</a:t>
            </a:r>
            <a:endParaRPr lang="en-US" sz="2400" dirty="0">
              <a:ea typeface="+mn-ea"/>
              <a:cs typeface="+mn-cs"/>
            </a:endParaRPr>
          </a:p>
          <a:p>
            <a:pPr>
              <a:spcBef>
                <a:spcPts val="0"/>
              </a:spcBef>
              <a:spcAft>
                <a:spcPts val="0"/>
              </a:spcAft>
              <a:buFont typeface="Wingdings" pitchFamily="2" charset="2"/>
              <a:buChar char="Ä"/>
              <a:defRPr/>
            </a:pPr>
            <a:r>
              <a:rPr lang="en-US" sz="2200" dirty="0">
                <a:ea typeface="+mn-ea"/>
                <a:cs typeface="+mn-cs"/>
              </a:rPr>
              <a:t> </a:t>
            </a:r>
            <a:r>
              <a:rPr lang="en-US" sz="2200" i="1" dirty="0">
                <a:ea typeface="+mn-ea"/>
                <a:cs typeface="+mn-cs"/>
              </a:rPr>
              <a:t>framing for access</a:t>
            </a:r>
            <a:r>
              <a:rPr lang="en-US" sz="3200" i="1" dirty="0">
                <a:ea typeface="+mn-ea"/>
                <a:cs typeface="+mn-cs"/>
              </a:rPr>
              <a:t/>
            </a:r>
            <a:br>
              <a:rPr lang="en-US" sz="3200" i="1" dirty="0">
                <a:ea typeface="+mn-ea"/>
                <a:cs typeface="+mn-cs"/>
              </a:rPr>
            </a:br>
            <a:r>
              <a:rPr lang="en-US" sz="3200" dirty="0">
                <a:ea typeface="+mn-ea"/>
                <a:cs typeface="+mn-cs"/>
              </a:rPr>
              <a:t>Advancing the Policy</a:t>
            </a:r>
            <a:endParaRPr lang="en-US" sz="2400" dirty="0">
              <a:ea typeface="+mn-ea"/>
              <a:cs typeface="+mn-cs"/>
            </a:endParaRPr>
          </a:p>
          <a:p>
            <a:pPr>
              <a:spcBef>
                <a:spcPts val="0"/>
              </a:spcBef>
              <a:spcAft>
                <a:spcPts val="0"/>
              </a:spcAft>
              <a:buFont typeface="Wingdings" pitchFamily="2" charset="2"/>
              <a:buChar char="Ä"/>
              <a:defRPr/>
            </a:pPr>
            <a:r>
              <a:rPr lang="en-US" sz="2200" dirty="0">
                <a:ea typeface="+mn-ea"/>
                <a:cs typeface="+mn-cs"/>
              </a:rPr>
              <a:t> </a:t>
            </a:r>
            <a:r>
              <a:rPr lang="en-US" sz="2200" i="1" dirty="0">
                <a:ea typeface="+mn-ea"/>
                <a:cs typeface="+mn-cs"/>
              </a:rPr>
              <a:t>setting long-term objectives</a:t>
            </a:r>
            <a:r>
              <a:rPr lang="en-US" sz="3200" i="1" dirty="0">
                <a:ea typeface="+mn-ea"/>
                <a:cs typeface="+mn-cs"/>
              </a:rPr>
              <a:t/>
            </a:r>
            <a:br>
              <a:rPr lang="en-US" sz="3200" i="1" dirty="0">
                <a:ea typeface="+mn-ea"/>
                <a:cs typeface="+mn-cs"/>
              </a:rPr>
            </a:br>
            <a:r>
              <a:rPr lang="en-US" sz="3200" dirty="0">
                <a:ea typeface="+mn-ea"/>
                <a:cs typeface="+mn-cs"/>
              </a:rPr>
              <a:t>Developing &amp; Maintaining</a:t>
            </a:r>
            <a:br>
              <a:rPr lang="en-US" sz="3200" dirty="0">
                <a:ea typeface="+mn-ea"/>
                <a:cs typeface="+mn-cs"/>
              </a:rPr>
            </a:br>
            <a:r>
              <a:rPr lang="en-US" sz="3200" dirty="0">
                <a:ea typeface="+mn-ea"/>
                <a:cs typeface="+mn-cs"/>
              </a:rPr>
              <a:t>Infrastructure</a:t>
            </a:r>
            <a:endParaRPr lang="en-US" sz="2400" i="1" dirty="0">
              <a:ea typeface="+mn-ea"/>
              <a:cs typeface="+mn-cs"/>
            </a:endParaRPr>
          </a:p>
          <a:p>
            <a:pPr>
              <a:spcBef>
                <a:spcPts val="0"/>
              </a:spcBef>
              <a:spcAft>
                <a:spcPts val="0"/>
              </a:spcAft>
              <a:buFont typeface="Wingdings" pitchFamily="2" charset="2"/>
              <a:buChar char="Ä"/>
              <a:defRPr/>
            </a:pPr>
            <a:r>
              <a:rPr lang="en-US" sz="2200" i="1" dirty="0">
                <a:ea typeface="+mn-ea"/>
                <a:cs typeface="+mn-cs"/>
              </a:rPr>
              <a:t> providing technical support</a:t>
            </a:r>
          </a:p>
        </p:txBody>
      </p:sp>
    </p:spTree>
    <p:extLst>
      <p:ext uri="{BB962C8B-B14F-4D97-AF65-F5344CB8AC3E}">
        <p14:creationId xmlns:p14="http://schemas.microsoft.com/office/powerpoint/2010/main" val="2631324758"/>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13666" name="Rectangle 2"/>
          <p:cNvSpPr>
            <a:spLocks noGrp="1" noChangeArrowheads="1"/>
          </p:cNvSpPr>
          <p:nvPr>
            <p:ph type="title"/>
          </p:nvPr>
        </p:nvSpPr>
        <p:spPr>
          <a:xfrm>
            <a:off x="762000" y="0"/>
            <a:ext cx="7467600" cy="1595438"/>
          </a:xfrm>
          <a:ln w="12700" cap="flat">
            <a:solidFill>
              <a:schemeClr val="tx1"/>
            </a:solidFill>
          </a:ln>
          <a:effectLst>
            <a:outerShdw blurRad="63500" dist="107763" dir="2700000" algn="ctr" rotWithShape="0">
              <a:schemeClr val="bg2"/>
            </a:outerShdw>
          </a:effectLst>
        </p:spPr>
        <p:txBody>
          <a:bodyPr/>
          <a:lstStyle/>
          <a:p>
            <a:pPr>
              <a:defRPr/>
            </a:pPr>
            <a:r>
              <a:rPr lang="en-US" sz="4800" smtClean="0">
                <a:ea typeface="+mj-ea"/>
                <a:cs typeface="+mj-cs"/>
              </a:rPr>
              <a:t>Media advocacy:</a:t>
            </a:r>
            <a:r>
              <a:rPr lang="en-US" sz="5400" smtClean="0">
                <a:ea typeface="+mj-ea"/>
                <a:cs typeface="+mj-cs"/>
              </a:rPr>
              <a:t/>
            </a:r>
            <a:br>
              <a:rPr lang="en-US" sz="5400" smtClean="0">
                <a:ea typeface="+mj-ea"/>
                <a:cs typeface="+mj-cs"/>
              </a:rPr>
            </a:br>
            <a:r>
              <a:rPr lang="en-US" sz="3200" i="1" smtClean="0">
                <a:ea typeface="+mj-ea"/>
                <a:cs typeface="+mj-cs"/>
              </a:rPr>
              <a:t>dragging the frame</a:t>
            </a:r>
          </a:p>
        </p:txBody>
      </p:sp>
      <p:sp useBgFill="1">
        <p:nvSpPr>
          <p:cNvPr id="113667" name="Rectangle 3"/>
          <p:cNvSpPr>
            <a:spLocks noGrp="1" noChangeArrowheads="1"/>
          </p:cNvSpPr>
          <p:nvPr>
            <p:ph type="body" idx="1"/>
          </p:nvPr>
        </p:nvSpPr>
        <p:spPr>
          <a:xfrm>
            <a:off x="1016000" y="1771650"/>
            <a:ext cx="7010400" cy="4400550"/>
          </a:xfrm>
          <a:ln w="12700" cap="flat">
            <a:solidFill>
              <a:schemeClr val="tx1"/>
            </a:solidFill>
          </a:ln>
          <a:effectLst>
            <a:outerShdw blurRad="63500" dist="107763" dir="2700000" algn="ctr" rotWithShape="0">
              <a:schemeClr val="bg2"/>
            </a:outerShdw>
          </a:effectLst>
        </p:spPr>
        <p:txBody>
          <a:bodyPr/>
          <a:lstStyle/>
          <a:p>
            <a:pPr marL="0" indent="0" defTabSz="971550">
              <a:buFontTx/>
              <a:buNone/>
              <a:defRPr/>
            </a:pPr>
            <a:r>
              <a:rPr lang="en-US" smtClean="0">
                <a:ea typeface="+mn-ea"/>
                <a:cs typeface="+mn-cs"/>
              </a:rPr>
              <a:t> </a:t>
            </a:r>
          </a:p>
        </p:txBody>
      </p:sp>
      <p:sp>
        <p:nvSpPr>
          <p:cNvPr id="43012" name="Rectangle 4"/>
          <p:cNvSpPr>
            <a:spLocks noChangeArrowheads="1"/>
          </p:cNvSpPr>
          <p:nvPr/>
        </p:nvSpPr>
        <p:spPr bwMode="auto">
          <a:xfrm>
            <a:off x="1422400" y="1943100"/>
            <a:ext cx="3048000" cy="4000500"/>
          </a:xfrm>
          <a:prstGeom prst="rect">
            <a:avLst/>
          </a:prstGeom>
          <a:noFill/>
          <a:ln w="9525">
            <a:noFill/>
            <a:miter lim="800000"/>
            <a:headEnd/>
            <a:tailEnd/>
          </a:ln>
        </p:spPr>
        <p:txBody>
          <a:bodyPr wrap="none" lIns="92075" tIns="46038" rIns="92075" bIns="46038" anchor="ctr">
            <a:prstTxWarp prst="textNoShape">
              <a:avLst/>
            </a:prstTxWarp>
          </a:bodyPr>
          <a:lstStyle/>
          <a:p>
            <a:r>
              <a:rPr lang="en-US" sz="2000" u="sng"/>
              <a:t>FROM:</a:t>
            </a:r>
          </a:p>
          <a:p>
            <a:endParaRPr lang="en-US" sz="2000" u="sng"/>
          </a:p>
          <a:p>
            <a:pPr>
              <a:buFont typeface="Wingdings" charset="2"/>
              <a:buChar char="F"/>
            </a:pPr>
            <a:r>
              <a:rPr lang="en-US" sz="2400"/>
              <a:t> </a:t>
            </a:r>
            <a:r>
              <a:rPr lang="en-US"/>
              <a:t>Problem</a:t>
            </a:r>
          </a:p>
          <a:p>
            <a:pPr>
              <a:buFont typeface="Wingdings" charset="2"/>
              <a:buNone/>
            </a:pPr>
            <a:r>
              <a:rPr lang="en-US"/>
              <a:t>defined at </a:t>
            </a:r>
          </a:p>
          <a:p>
            <a:pPr>
              <a:buFont typeface="Wingdings" charset="2"/>
              <a:buNone/>
            </a:pPr>
            <a:r>
              <a:rPr lang="en-US"/>
              <a:t>individual</a:t>
            </a:r>
          </a:p>
          <a:p>
            <a:pPr>
              <a:buFont typeface="Wingdings" charset="2"/>
              <a:buNone/>
            </a:pPr>
            <a:r>
              <a:rPr lang="en-US"/>
              <a:t> level</a:t>
            </a:r>
            <a:br>
              <a:rPr lang="en-US"/>
            </a:br>
            <a:endParaRPr lang="en-US"/>
          </a:p>
          <a:p>
            <a:pPr>
              <a:buFont typeface="Wingdings" charset="2"/>
              <a:buChar char="F"/>
            </a:pPr>
            <a:r>
              <a:rPr lang="en-US"/>
              <a:t> Short-term</a:t>
            </a:r>
          </a:p>
          <a:p>
            <a:pPr>
              <a:buFont typeface="Wingdings" charset="2"/>
              <a:buNone/>
            </a:pPr>
            <a:r>
              <a:rPr lang="en-US"/>
              <a:t>focus on </a:t>
            </a:r>
          </a:p>
          <a:p>
            <a:pPr>
              <a:buFont typeface="Wingdings" charset="2"/>
              <a:buNone/>
            </a:pPr>
            <a:r>
              <a:rPr lang="en-US"/>
              <a:t>programs</a:t>
            </a:r>
          </a:p>
          <a:p>
            <a:pPr>
              <a:buFont typeface="Wingdings" charset="2"/>
              <a:buNone/>
            </a:pPr>
            <a:endParaRPr lang="en-US"/>
          </a:p>
          <a:p>
            <a:pPr>
              <a:buFont typeface="Wingdings" charset="2"/>
              <a:buChar char="F"/>
            </a:pPr>
            <a:r>
              <a:rPr lang="en-US"/>
              <a:t> Using mass</a:t>
            </a:r>
          </a:p>
          <a:p>
            <a:pPr>
              <a:buFont typeface="Wingdings" charset="2"/>
              <a:buNone/>
            </a:pPr>
            <a:r>
              <a:rPr lang="en-US"/>
              <a:t>media to </a:t>
            </a:r>
          </a:p>
          <a:p>
            <a:pPr>
              <a:buFont typeface="Wingdings" charset="2"/>
              <a:buNone/>
            </a:pPr>
            <a:r>
              <a:rPr lang="en-US"/>
              <a:t>change health</a:t>
            </a:r>
          </a:p>
          <a:p>
            <a:pPr>
              <a:buFont typeface="Wingdings" charset="2"/>
              <a:buNone/>
            </a:pPr>
            <a:r>
              <a:rPr lang="en-US"/>
              <a:t>habits </a:t>
            </a:r>
          </a:p>
        </p:txBody>
      </p:sp>
      <p:sp>
        <p:nvSpPr>
          <p:cNvPr id="43013" name="Rectangle 5"/>
          <p:cNvSpPr>
            <a:spLocks noChangeArrowheads="1"/>
          </p:cNvSpPr>
          <p:nvPr/>
        </p:nvSpPr>
        <p:spPr bwMode="auto">
          <a:xfrm>
            <a:off x="4673600" y="1943100"/>
            <a:ext cx="3048000" cy="4000500"/>
          </a:xfrm>
          <a:prstGeom prst="rect">
            <a:avLst/>
          </a:prstGeom>
          <a:noFill/>
          <a:ln w="9525">
            <a:noFill/>
            <a:miter lim="800000"/>
            <a:headEnd/>
            <a:tailEnd/>
          </a:ln>
        </p:spPr>
        <p:txBody>
          <a:bodyPr wrap="none" lIns="92075" tIns="46038" rIns="92075" bIns="46038" anchor="ctr">
            <a:prstTxWarp prst="textNoShape">
              <a:avLst/>
            </a:prstTxWarp>
          </a:bodyPr>
          <a:lstStyle/>
          <a:p>
            <a:r>
              <a:rPr lang="en-US" sz="2000" u="sng"/>
              <a:t>TO:</a:t>
            </a:r>
          </a:p>
          <a:p>
            <a:endParaRPr lang="en-US" u="sng"/>
          </a:p>
          <a:p>
            <a:pPr>
              <a:buFont typeface="Wingdings" charset="2"/>
              <a:buChar char="F"/>
            </a:pPr>
            <a:r>
              <a:rPr lang="en-US"/>
              <a:t> Problem</a:t>
            </a:r>
          </a:p>
          <a:p>
            <a:pPr>
              <a:buFont typeface="Wingdings" charset="2"/>
              <a:buNone/>
            </a:pPr>
            <a:r>
              <a:rPr lang="en-US"/>
              <a:t>defined at</a:t>
            </a:r>
          </a:p>
          <a:p>
            <a:pPr>
              <a:buFont typeface="Wingdings" charset="2"/>
              <a:buNone/>
            </a:pPr>
            <a:r>
              <a:rPr lang="en-US"/>
              <a:t>policy</a:t>
            </a:r>
          </a:p>
          <a:p>
            <a:pPr>
              <a:buFont typeface="Wingdings" charset="2"/>
              <a:buNone/>
            </a:pPr>
            <a:r>
              <a:rPr lang="en-US"/>
              <a:t>level</a:t>
            </a:r>
            <a:br>
              <a:rPr lang="en-US"/>
            </a:br>
            <a:endParaRPr lang="en-US"/>
          </a:p>
          <a:p>
            <a:pPr>
              <a:buFont typeface="Wingdings" charset="2"/>
              <a:buChar char="F"/>
            </a:pPr>
            <a:r>
              <a:rPr lang="en-US"/>
              <a:t> Long-term</a:t>
            </a:r>
          </a:p>
          <a:p>
            <a:pPr>
              <a:buFont typeface="Wingdings" charset="2"/>
              <a:buNone/>
            </a:pPr>
            <a:r>
              <a:rPr lang="en-US"/>
              <a:t>focus on</a:t>
            </a:r>
          </a:p>
          <a:p>
            <a:pPr>
              <a:buFont typeface="Wingdings" charset="2"/>
              <a:buNone/>
            </a:pPr>
            <a:r>
              <a:rPr lang="en-US"/>
              <a:t>policy</a:t>
            </a:r>
            <a:br>
              <a:rPr lang="en-US"/>
            </a:br>
            <a:endParaRPr lang="en-US"/>
          </a:p>
          <a:p>
            <a:pPr>
              <a:buFont typeface="Wingdings" charset="2"/>
              <a:buChar char="F"/>
            </a:pPr>
            <a:r>
              <a:rPr lang="en-US"/>
              <a:t> Using mass </a:t>
            </a:r>
          </a:p>
          <a:p>
            <a:pPr>
              <a:buFont typeface="Wingdings" charset="2"/>
              <a:buNone/>
            </a:pPr>
            <a:r>
              <a:rPr lang="en-US"/>
              <a:t>media to </a:t>
            </a:r>
          </a:p>
          <a:p>
            <a:pPr>
              <a:buFont typeface="Wingdings" charset="2"/>
              <a:buNone/>
            </a:pPr>
            <a:r>
              <a:rPr lang="en-US"/>
              <a:t>Influence policy</a:t>
            </a:r>
            <a:r>
              <a:rPr lang="en-US" sz="2400">
                <a:solidFill>
                  <a:schemeClr val="tx1"/>
                </a:solidFill>
              </a:rPr>
              <a:t> </a:t>
            </a:r>
            <a:endParaRPr lang="en-US" sz="1600">
              <a:solidFill>
                <a:schemeClr val="tx1"/>
              </a:solidFill>
            </a:endParaRPr>
          </a:p>
        </p:txBody>
      </p:sp>
    </p:spTree>
    <p:extLst>
      <p:ext uri="{BB962C8B-B14F-4D97-AF65-F5344CB8AC3E}">
        <p14:creationId xmlns:p14="http://schemas.microsoft.com/office/powerpoint/2010/main" val="2346660830"/>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914400" y="228600"/>
            <a:ext cx="7162800" cy="1143000"/>
          </a:xfrm>
        </p:spPr>
        <p:txBody>
          <a:bodyPr/>
          <a:lstStyle/>
          <a:p>
            <a:r>
              <a:rPr lang="en-US" sz="3600"/>
              <a:t>Dragging the Frame:</a:t>
            </a:r>
            <a:br>
              <a:rPr lang="en-US" sz="3600"/>
            </a:br>
            <a:r>
              <a:rPr lang="en-US" sz="3600"/>
              <a:t>Example</a:t>
            </a:r>
          </a:p>
        </p:txBody>
      </p:sp>
      <p:pic>
        <p:nvPicPr>
          <p:cNvPr id="45059" name="Picture 3" descr="/WPDOCS/Media advocacy/Larry on Today Show.mpg">
            <a:hlinkClick r:id="" action="ppaction://media"/>
          </p:cNvPr>
          <p:cNvPicPr/>
          <p:nvPr>
            <a:videoFile r:link="rId2"/>
            <p:extLst>
              <p:ext uri="{DAA4B4D4-6D71-4841-9C94-3DE7FCFB9230}">
                <p14:media xmlns:p14="http://schemas.microsoft.com/office/powerpoint/2010/main" r:link="rId1"/>
              </p:ext>
            </p:extLst>
          </p:nvPr>
        </p:nvPicPr>
        <p:blipFill>
          <a:blip r:embed="rId5"/>
          <a:srcRect/>
          <a:stretch>
            <a:fillRect/>
          </a:stretch>
        </p:blipFill>
        <p:spPr bwMode="auto">
          <a:xfrm>
            <a:off x="1219200" y="1504950"/>
            <a:ext cx="6858000" cy="5143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505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5059"/>
                                        </p:tgtEl>
                                      </p:cBhvr>
                                    </p:cmd>
                                  </p:childTnLst>
                                </p:cTn>
                              </p:par>
                            </p:childTnLst>
                          </p:cTn>
                        </p:par>
                      </p:childTnLst>
                    </p:cTn>
                  </p:par>
                </p:childTnLst>
              </p:cTn>
              <p:nextCondLst>
                <p:cond evt="onClick" delay="0">
                  <p:tgtEl>
                    <p:spTgt spid="45059"/>
                  </p:tgtEl>
                </p:cond>
              </p:nextCondLst>
            </p:seq>
            <p:video>
              <p:cMediaNode>
                <p:cTn id="7" fill="hold" display="0">
                  <p:stCondLst>
                    <p:cond delay="indefinite"/>
                  </p:stCondLst>
                  <p:endCondLst>
                    <p:cond evt="onNext" delay="0">
                      <p:tgtEl>
                        <p:sldTgt/>
                      </p:tgtEl>
                    </p:cond>
                    <p:cond evt="onPrev" delay="0">
                      <p:tgtEl>
                        <p:sldTgt/>
                      </p:tgtEl>
                    </p:cond>
                  </p:endCondLst>
                </p:cTn>
                <p:tgtEl>
                  <p:spTgt spid="45059"/>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914400" y="0"/>
            <a:ext cx="7162800" cy="1143000"/>
          </a:xfrm>
        </p:spPr>
        <p:txBody>
          <a:bodyPr>
            <a:normAutofit/>
          </a:bodyPr>
          <a:lstStyle/>
          <a:p>
            <a:pPr eaLnBrk="1" hangingPunct="1">
              <a:defRPr/>
            </a:pPr>
            <a:r>
              <a:rPr lang="en-US" dirty="0" smtClean="0"/>
              <a:t>Framing</a:t>
            </a:r>
          </a:p>
        </p:txBody>
      </p:sp>
      <p:sp>
        <p:nvSpPr>
          <p:cNvPr id="31747" name="Rectangle 3"/>
          <p:cNvSpPr>
            <a:spLocks noGrp="1" noChangeArrowheads="1"/>
          </p:cNvSpPr>
          <p:nvPr>
            <p:ph idx="1"/>
          </p:nvPr>
        </p:nvSpPr>
        <p:spPr>
          <a:xfrm>
            <a:off x="533400" y="1371600"/>
            <a:ext cx="8229600" cy="4754563"/>
          </a:xfrm>
        </p:spPr>
        <p:txBody>
          <a:bodyPr>
            <a:normAutofit fontScale="92500" lnSpcReduction="20000"/>
          </a:bodyPr>
          <a:lstStyle/>
          <a:p>
            <a:pPr eaLnBrk="1" hangingPunct="1">
              <a:lnSpc>
                <a:spcPct val="120000"/>
              </a:lnSpc>
              <a:spcBef>
                <a:spcPts val="600"/>
              </a:spcBef>
              <a:defRPr/>
            </a:pPr>
            <a:r>
              <a:rPr lang="en-US" sz="2800" dirty="0"/>
              <a:t>Frames:  “labels the mind uses to find what it knows” (Gilliam 2003)</a:t>
            </a:r>
          </a:p>
          <a:p>
            <a:pPr eaLnBrk="1" hangingPunct="1">
              <a:lnSpc>
                <a:spcPct val="120000"/>
              </a:lnSpc>
              <a:spcBef>
                <a:spcPts val="600"/>
              </a:spcBef>
              <a:defRPr/>
            </a:pPr>
            <a:r>
              <a:rPr lang="en-US" sz="2800" dirty="0"/>
              <a:t>Framing:  3 levels</a:t>
            </a:r>
          </a:p>
          <a:p>
            <a:pPr lvl="1" eaLnBrk="1" hangingPunct="1">
              <a:lnSpc>
                <a:spcPct val="120000"/>
              </a:lnSpc>
              <a:defRPr/>
            </a:pPr>
            <a:r>
              <a:rPr lang="en-US" sz="2400" dirty="0"/>
              <a:t>Level 1: overarching values and symbols</a:t>
            </a:r>
          </a:p>
          <a:p>
            <a:pPr lvl="1" eaLnBrk="1" hangingPunct="1">
              <a:lnSpc>
                <a:spcPct val="120000"/>
              </a:lnSpc>
              <a:defRPr/>
            </a:pPr>
            <a:r>
              <a:rPr lang="en-US" sz="2400" dirty="0"/>
              <a:t>Level 2: general issue being addressed (housing, schools, environment, health, etc.)</a:t>
            </a:r>
          </a:p>
          <a:p>
            <a:pPr lvl="1" eaLnBrk="1" hangingPunct="1">
              <a:lnSpc>
                <a:spcPct val="120000"/>
              </a:lnSpc>
              <a:defRPr/>
            </a:pPr>
            <a:r>
              <a:rPr lang="en-US" sz="2400" dirty="0"/>
              <a:t>Level 3: details about Level 2 – policies, strategies, facts, etc.</a:t>
            </a:r>
          </a:p>
          <a:p>
            <a:pPr eaLnBrk="1" hangingPunct="1">
              <a:lnSpc>
                <a:spcPct val="120000"/>
              </a:lnSpc>
              <a:spcBef>
                <a:spcPts val="600"/>
              </a:spcBef>
              <a:defRPr/>
            </a:pPr>
            <a:r>
              <a:rPr lang="en-US" sz="2800" dirty="0"/>
              <a:t>“Frames trump facts.”</a:t>
            </a:r>
          </a:p>
          <a:p>
            <a:pPr eaLnBrk="1" hangingPunct="1">
              <a:lnSpc>
                <a:spcPct val="120000"/>
              </a:lnSpc>
              <a:spcBef>
                <a:spcPts val="600"/>
              </a:spcBef>
              <a:defRPr/>
            </a:pPr>
            <a:r>
              <a:rPr lang="en-US" sz="2800" dirty="0"/>
              <a:t>Always best to set Level 1 frames ourselves – not react to opposition’s frames.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457200"/>
            <a:ext cx="8229600" cy="1139825"/>
          </a:xfrm>
        </p:spPr>
        <p:txBody>
          <a:bodyPr/>
          <a:lstStyle/>
          <a:p>
            <a:pPr eaLnBrk="1" hangingPunct="1">
              <a:defRPr/>
            </a:pPr>
            <a:r>
              <a:rPr lang="en-US" dirty="0" smtClean="0"/>
              <a:t>Bush vs. Kerry 2004</a:t>
            </a:r>
          </a:p>
        </p:txBody>
      </p:sp>
      <p:sp>
        <p:nvSpPr>
          <p:cNvPr id="27651" name="Rectangle 3"/>
          <p:cNvSpPr>
            <a:spLocks noGrp="1" noChangeArrowheads="1"/>
          </p:cNvSpPr>
          <p:nvPr>
            <p:ph idx="1"/>
          </p:nvPr>
        </p:nvSpPr>
        <p:spPr>
          <a:xfrm>
            <a:off x="457200" y="1676400"/>
            <a:ext cx="8229600" cy="5181600"/>
          </a:xfrm>
        </p:spPr>
        <p:txBody>
          <a:bodyPr/>
          <a:lstStyle/>
          <a:p>
            <a:pPr eaLnBrk="1" hangingPunct="1">
              <a:spcBef>
                <a:spcPct val="40000"/>
              </a:spcBef>
            </a:pPr>
            <a:r>
              <a:rPr lang="en-US" sz="2400"/>
              <a:t>Bush: “The debate is about whether or not the marketplace ought to have a function in determining the cost of health care or whether or not the federal government should make all decisions.  I’ve made my stand.  I believe that the best health care policy is one that trusts and empowers consumers, and one that understands the market.”</a:t>
            </a:r>
          </a:p>
          <a:p>
            <a:pPr eaLnBrk="1" hangingPunct="1">
              <a:spcBef>
                <a:spcPct val="40000"/>
              </a:spcBef>
            </a:pPr>
            <a:r>
              <a:rPr lang="en-US" sz="2400"/>
              <a:t>Kerry:  “Have your co-pays gone up?  Then you need to tell this administration that we’re fed up, and their time is up…[my plan] will reduce the average premium by $1,000 a year and will crack down on the skyrocketing drug prices we face today.”  (NPR 2004)</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defRPr/>
            </a:pPr>
            <a:r>
              <a:rPr lang="en-US"/>
              <a:t>The importance of symbols</a:t>
            </a:r>
          </a:p>
        </p:txBody>
      </p:sp>
      <p:sp>
        <p:nvSpPr>
          <p:cNvPr id="28675" name="Content Placeholder 2"/>
          <p:cNvSpPr>
            <a:spLocks noGrp="1"/>
          </p:cNvSpPr>
          <p:nvPr>
            <p:ph idx="1"/>
          </p:nvPr>
        </p:nvSpPr>
        <p:spPr/>
        <p:txBody>
          <a:bodyPr/>
          <a:lstStyle/>
          <a:p>
            <a:pPr>
              <a:lnSpc>
                <a:spcPct val="100000"/>
              </a:lnSpc>
            </a:pPr>
            <a:r>
              <a:rPr lang="en-US" sz="2800" dirty="0"/>
              <a:t>What symbols will touch and mobilize existing and/or potential bases of support because the cultural resonances of those symbols speak to their lives?</a:t>
            </a:r>
          </a:p>
          <a:p>
            <a:pPr>
              <a:lnSpc>
                <a:spcPct val="100000"/>
              </a:lnSpc>
            </a:pPr>
            <a:r>
              <a:rPr lang="en-US" sz="2800" dirty="0"/>
              <a:t>What cultural resonances will grab the assignment editor?</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914400" y="0"/>
            <a:ext cx="7162800" cy="1143000"/>
          </a:xfrm>
        </p:spPr>
        <p:txBody>
          <a:bodyPr/>
          <a:lstStyle/>
          <a:p>
            <a:pPr eaLnBrk="1" hangingPunct="1">
              <a:defRPr/>
            </a:pPr>
            <a:r>
              <a:rPr lang="en-US" dirty="0" smtClean="0"/>
              <a:t>Shared Values</a:t>
            </a:r>
          </a:p>
        </p:txBody>
      </p:sp>
      <p:sp>
        <p:nvSpPr>
          <p:cNvPr id="30723" name="Rectangle 4"/>
          <p:cNvSpPr>
            <a:spLocks noGrp="1" noChangeArrowheads="1"/>
          </p:cNvSpPr>
          <p:nvPr>
            <p:ph sz="half" idx="1"/>
          </p:nvPr>
        </p:nvSpPr>
        <p:spPr>
          <a:xfrm>
            <a:off x="457200" y="1447800"/>
            <a:ext cx="4038600" cy="4624387"/>
          </a:xfrm>
        </p:spPr>
        <p:txBody>
          <a:bodyPr/>
          <a:lstStyle/>
          <a:p>
            <a:pPr eaLnBrk="1" hangingPunct="1">
              <a:lnSpc>
                <a:spcPct val="90000"/>
              </a:lnSpc>
              <a:spcBef>
                <a:spcPts val="1200"/>
              </a:spcBef>
            </a:pPr>
            <a:r>
              <a:rPr lang="en-US" sz="2000"/>
              <a:t>Individualism</a:t>
            </a:r>
          </a:p>
          <a:p>
            <a:pPr eaLnBrk="1" hangingPunct="1">
              <a:lnSpc>
                <a:spcPct val="90000"/>
              </a:lnSpc>
              <a:spcBef>
                <a:spcPts val="1200"/>
              </a:spcBef>
            </a:pPr>
            <a:r>
              <a:rPr lang="en-US" sz="2000"/>
              <a:t>Opportunity</a:t>
            </a:r>
          </a:p>
          <a:p>
            <a:pPr eaLnBrk="1" hangingPunct="1">
              <a:lnSpc>
                <a:spcPct val="90000"/>
              </a:lnSpc>
              <a:spcBef>
                <a:spcPts val="1200"/>
              </a:spcBef>
            </a:pPr>
            <a:r>
              <a:rPr lang="en-US" sz="2000"/>
              <a:t>Free enterprise</a:t>
            </a:r>
          </a:p>
          <a:p>
            <a:pPr eaLnBrk="1" hangingPunct="1">
              <a:lnSpc>
                <a:spcPct val="90000"/>
              </a:lnSpc>
              <a:spcBef>
                <a:spcPts val="1200"/>
              </a:spcBef>
            </a:pPr>
            <a:r>
              <a:rPr lang="en-US" sz="2000"/>
              <a:t>Freedom</a:t>
            </a:r>
          </a:p>
          <a:p>
            <a:pPr eaLnBrk="1" hangingPunct="1">
              <a:lnSpc>
                <a:spcPct val="90000"/>
              </a:lnSpc>
              <a:spcBef>
                <a:spcPts val="1200"/>
              </a:spcBef>
            </a:pPr>
            <a:r>
              <a:rPr lang="en-US" sz="2000"/>
              <a:t>Competition</a:t>
            </a:r>
          </a:p>
          <a:p>
            <a:pPr eaLnBrk="1" hangingPunct="1">
              <a:lnSpc>
                <a:spcPct val="90000"/>
              </a:lnSpc>
              <a:spcBef>
                <a:spcPts val="1200"/>
              </a:spcBef>
            </a:pPr>
            <a:r>
              <a:rPr lang="en-US" sz="2000"/>
              <a:t>Education</a:t>
            </a:r>
          </a:p>
          <a:p>
            <a:pPr eaLnBrk="1" hangingPunct="1">
              <a:lnSpc>
                <a:spcPct val="90000"/>
              </a:lnSpc>
              <a:spcBef>
                <a:spcPts val="1200"/>
              </a:spcBef>
            </a:pPr>
            <a:r>
              <a:rPr lang="en-US" sz="2000"/>
              <a:t>Patriotism</a:t>
            </a:r>
          </a:p>
          <a:p>
            <a:pPr eaLnBrk="1" hangingPunct="1">
              <a:lnSpc>
                <a:spcPct val="90000"/>
              </a:lnSpc>
              <a:spcBef>
                <a:spcPts val="1200"/>
              </a:spcBef>
            </a:pPr>
            <a:r>
              <a:rPr lang="en-US" sz="2000"/>
              <a:t>Motherhood/family</a:t>
            </a:r>
          </a:p>
          <a:p>
            <a:pPr eaLnBrk="1" hangingPunct="1">
              <a:lnSpc>
                <a:spcPct val="90000"/>
              </a:lnSpc>
              <a:spcBef>
                <a:spcPts val="1200"/>
              </a:spcBef>
            </a:pPr>
            <a:r>
              <a:rPr lang="en-US" sz="2000"/>
              <a:t>Responsibility</a:t>
            </a:r>
          </a:p>
          <a:p>
            <a:pPr eaLnBrk="1" hangingPunct="1">
              <a:lnSpc>
                <a:spcPct val="90000"/>
              </a:lnSpc>
              <a:spcBef>
                <a:spcPts val="1200"/>
              </a:spcBef>
            </a:pPr>
            <a:r>
              <a:rPr lang="en-US" sz="2000"/>
              <a:t>Empowerment</a:t>
            </a:r>
          </a:p>
          <a:p>
            <a:pPr eaLnBrk="1" hangingPunct="1">
              <a:lnSpc>
                <a:spcPct val="90000"/>
              </a:lnSpc>
              <a:spcBef>
                <a:spcPts val="1200"/>
              </a:spcBef>
            </a:pPr>
            <a:r>
              <a:rPr lang="en-US" sz="2000"/>
              <a:t>Leadership</a:t>
            </a:r>
          </a:p>
          <a:p>
            <a:pPr eaLnBrk="1" hangingPunct="1">
              <a:lnSpc>
                <a:spcPct val="90000"/>
              </a:lnSpc>
              <a:spcBef>
                <a:spcPts val="1200"/>
              </a:spcBef>
            </a:pPr>
            <a:endParaRPr lang="en-US" sz="1400"/>
          </a:p>
        </p:txBody>
      </p:sp>
      <p:sp>
        <p:nvSpPr>
          <p:cNvPr id="34821" name="Rectangle 5"/>
          <p:cNvSpPr>
            <a:spLocks noGrp="1" noChangeArrowheads="1"/>
          </p:cNvSpPr>
          <p:nvPr>
            <p:ph sz="half" idx="2"/>
          </p:nvPr>
        </p:nvSpPr>
        <p:spPr>
          <a:xfrm>
            <a:off x="4572000" y="1447800"/>
            <a:ext cx="4038600" cy="4624387"/>
          </a:xfrm>
        </p:spPr>
        <p:txBody>
          <a:bodyPr>
            <a:normAutofit/>
          </a:bodyPr>
          <a:lstStyle/>
          <a:p>
            <a:pPr eaLnBrk="1" hangingPunct="1">
              <a:spcBef>
                <a:spcPts val="600"/>
              </a:spcBef>
              <a:spcAft>
                <a:spcPts val="600"/>
              </a:spcAft>
              <a:defRPr/>
            </a:pPr>
            <a:r>
              <a:rPr lang="en-US" sz="2000" dirty="0"/>
              <a:t>Fairness</a:t>
            </a:r>
          </a:p>
          <a:p>
            <a:pPr eaLnBrk="1" hangingPunct="1">
              <a:spcBef>
                <a:spcPts val="600"/>
              </a:spcBef>
              <a:spcAft>
                <a:spcPts val="600"/>
              </a:spcAft>
              <a:defRPr/>
            </a:pPr>
            <a:r>
              <a:rPr lang="en-US" sz="2000" dirty="0"/>
              <a:t>Equity</a:t>
            </a:r>
          </a:p>
          <a:p>
            <a:pPr eaLnBrk="1" hangingPunct="1">
              <a:spcBef>
                <a:spcPts val="600"/>
              </a:spcBef>
              <a:spcAft>
                <a:spcPts val="600"/>
              </a:spcAft>
              <a:defRPr/>
            </a:pPr>
            <a:r>
              <a:rPr lang="en-US" sz="2000" dirty="0"/>
              <a:t>Protection of children and “underdogs”</a:t>
            </a:r>
          </a:p>
          <a:p>
            <a:pPr eaLnBrk="1" hangingPunct="1">
              <a:spcBef>
                <a:spcPts val="600"/>
              </a:spcBef>
              <a:spcAft>
                <a:spcPts val="600"/>
              </a:spcAft>
              <a:defRPr/>
            </a:pPr>
            <a:r>
              <a:rPr lang="en-US" sz="2000" dirty="0"/>
              <a:t>Generosity</a:t>
            </a:r>
          </a:p>
          <a:p>
            <a:pPr eaLnBrk="1" hangingPunct="1">
              <a:spcBef>
                <a:spcPts val="600"/>
              </a:spcBef>
              <a:spcAft>
                <a:spcPts val="600"/>
              </a:spcAft>
              <a:defRPr/>
            </a:pPr>
            <a:r>
              <a:rPr lang="en-US" sz="2000" dirty="0"/>
              <a:t>Human rights</a:t>
            </a:r>
          </a:p>
          <a:p>
            <a:pPr eaLnBrk="1" hangingPunct="1">
              <a:spcBef>
                <a:spcPts val="600"/>
              </a:spcBef>
              <a:spcAft>
                <a:spcPts val="600"/>
              </a:spcAft>
              <a:defRPr/>
            </a:pPr>
            <a:r>
              <a:rPr lang="en-US" sz="2000" dirty="0"/>
              <a:t>Self-determination</a:t>
            </a:r>
          </a:p>
          <a:p>
            <a:pPr eaLnBrk="1" hangingPunct="1">
              <a:spcBef>
                <a:spcPts val="600"/>
              </a:spcBef>
              <a:spcAft>
                <a:spcPts val="600"/>
              </a:spcAft>
              <a:defRPr/>
            </a:pPr>
            <a:r>
              <a:rPr lang="en-US" sz="2000" dirty="0"/>
              <a:t>Independence</a:t>
            </a:r>
          </a:p>
          <a:p>
            <a:pPr eaLnBrk="1" hangingPunct="1">
              <a:spcBef>
                <a:spcPts val="600"/>
              </a:spcBef>
              <a:spcAft>
                <a:spcPts val="600"/>
              </a:spcAft>
              <a:defRPr/>
            </a:pPr>
            <a:r>
              <a:rPr lang="en-US" sz="2000" dirty="0"/>
              <a:t>Self-reliance</a:t>
            </a:r>
          </a:p>
          <a:p>
            <a:pPr eaLnBrk="1" hangingPunct="1">
              <a:spcBef>
                <a:spcPts val="600"/>
              </a:spcBef>
              <a:spcAft>
                <a:spcPts val="600"/>
              </a:spcAft>
              <a:defRPr/>
            </a:pPr>
            <a:r>
              <a:rPr lang="en-US" sz="2000" dirty="0"/>
              <a:t>Trust</a:t>
            </a:r>
          </a:p>
          <a:p>
            <a:pPr eaLnBrk="1" hangingPunct="1">
              <a:spcBef>
                <a:spcPts val="600"/>
              </a:spcBef>
              <a:spcAft>
                <a:spcPts val="600"/>
              </a:spcAft>
              <a:defRPr/>
            </a:pPr>
            <a:r>
              <a:rPr lang="en-US" sz="2000" dirty="0"/>
              <a:t>Sportsmanship</a:t>
            </a:r>
          </a:p>
          <a:p>
            <a:pPr eaLnBrk="1" hangingPunct="1">
              <a:lnSpc>
                <a:spcPct val="90000"/>
              </a:lnSpc>
              <a:buFont typeface="Wingdings" charset="2"/>
              <a:buNone/>
              <a:defRPr/>
            </a:pPr>
            <a:endParaRPr 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a:xfrm>
            <a:off x="990600" y="228600"/>
            <a:ext cx="7162800" cy="1143000"/>
          </a:xfrm>
        </p:spPr>
        <p:txBody>
          <a:bodyPr/>
          <a:lstStyle/>
          <a:p>
            <a:pPr eaLnBrk="1" hangingPunct="1">
              <a:defRPr/>
            </a:pPr>
            <a:r>
              <a:rPr lang="en-US" sz="4000" dirty="0">
                <a:latin typeface="Garamond" charset="0"/>
                <a:cs typeface="+mj-cs"/>
              </a:rPr>
              <a:t>Media advocacy example questions</a:t>
            </a:r>
          </a:p>
        </p:txBody>
      </p:sp>
      <p:sp>
        <p:nvSpPr>
          <p:cNvPr id="17411" name="Rectangle 3"/>
          <p:cNvSpPr>
            <a:spLocks noGrp="1" noChangeArrowheads="1"/>
          </p:cNvSpPr>
          <p:nvPr>
            <p:ph type="body" idx="1"/>
          </p:nvPr>
        </p:nvSpPr>
        <p:spPr>
          <a:xfrm>
            <a:off x="990600" y="1828800"/>
            <a:ext cx="7162800" cy="4114800"/>
          </a:xfrm>
        </p:spPr>
        <p:txBody>
          <a:bodyPr/>
          <a:lstStyle/>
          <a:p>
            <a:pPr eaLnBrk="1" hangingPunct="1">
              <a:defRPr/>
            </a:pPr>
            <a:r>
              <a:rPr lang="en-US" sz="3200" dirty="0">
                <a:latin typeface="Garamond" charset="0"/>
                <a:cs typeface="+mn-cs"/>
              </a:rPr>
              <a:t>What did you think of that story?</a:t>
            </a:r>
          </a:p>
          <a:p>
            <a:pPr eaLnBrk="1" hangingPunct="1">
              <a:defRPr/>
            </a:pPr>
            <a:r>
              <a:rPr lang="en-US" sz="3200" dirty="0">
                <a:latin typeface="Garamond" charset="0"/>
                <a:cs typeface="+mn-cs"/>
              </a:rPr>
              <a:t>Is it a good story?  Why?</a:t>
            </a:r>
          </a:p>
          <a:p>
            <a:pPr eaLnBrk="1" hangingPunct="1">
              <a:defRPr/>
            </a:pPr>
            <a:r>
              <a:rPr lang="en-US" sz="3200" dirty="0">
                <a:latin typeface="Garamond" charset="0"/>
                <a:cs typeface="+mn-cs"/>
              </a:rPr>
              <a:t>Is that a story you would like to see on your local newscast?  Why?</a:t>
            </a:r>
          </a:p>
          <a:p>
            <a:pPr eaLnBrk="1" hangingPunct="1">
              <a:defRPr/>
            </a:pPr>
            <a:r>
              <a:rPr lang="en-US" sz="3200" dirty="0">
                <a:latin typeface="Garamond" charset="0"/>
                <a:cs typeface="+mn-cs"/>
              </a:rPr>
              <a:t>What is the focus of the story – individual behavior or public policy?</a:t>
            </a:r>
          </a:p>
          <a:p>
            <a:pPr eaLnBrk="1" hangingPunct="1">
              <a:defRPr/>
            </a:pPr>
            <a:r>
              <a:rPr lang="en-US" sz="3200" dirty="0">
                <a:latin typeface="Garamond" charset="0"/>
                <a:cs typeface="+mn-cs"/>
              </a:rPr>
              <a:t>How do you think this story got on the news?</a:t>
            </a:r>
          </a:p>
        </p:txBody>
      </p:sp>
    </p:spTree>
    <p:extLst>
      <p:ext uri="{BB962C8B-B14F-4D97-AF65-F5344CB8AC3E}">
        <p14:creationId xmlns:p14="http://schemas.microsoft.com/office/powerpoint/2010/main" val="22178647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7411">
                                            <p:txEl>
                                              <p:pRg st="0" end="0"/>
                                            </p:txEl>
                                          </p:spTgt>
                                        </p:tgtEl>
                                        <p:attrNameLst>
                                          <p:attrName>ppt_c</p:attrName>
                                        </p:attrNameLst>
                                      </p:cBhvr>
                                      <p:to>
                                        <a:schemeClr val="bg2"/>
                                      </p:to>
                                    </p:animClr>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7411">
                                            <p:txEl>
                                              <p:pRg st="1" end="1"/>
                                            </p:txEl>
                                          </p:spTgt>
                                        </p:tgtEl>
                                        <p:attrNameLst>
                                          <p:attrName>ppt_c</p:attrName>
                                        </p:attrNameLst>
                                      </p:cBhvr>
                                      <p:to>
                                        <a:schemeClr val="bg2"/>
                                      </p:to>
                                    </p:animClr>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7411">
                                            <p:txEl>
                                              <p:pRg st="2" end="2"/>
                                            </p:txEl>
                                          </p:spTgt>
                                        </p:tgtEl>
                                        <p:attrNameLst>
                                          <p:attrName>ppt_c</p:attrName>
                                        </p:attrNameLst>
                                      </p:cBhvr>
                                      <p:to>
                                        <a:schemeClr val="bg2"/>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17411">
                                            <p:txEl>
                                              <p:pRg st="3" end="3"/>
                                            </p:txEl>
                                          </p:spTgt>
                                        </p:tgtEl>
                                        <p:attrNameLst>
                                          <p:attrName>ppt_c</p:attrName>
                                        </p:attrNameLst>
                                      </p:cBhvr>
                                      <p:to>
                                        <a:schemeClr val="bg2"/>
                                      </p:to>
                                    </p:animClr>
                                  </p:sub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11">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17411">
                                            <p:txEl>
                                              <p:pRg st="4" end="4"/>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990600" y="0"/>
            <a:ext cx="7162800" cy="1143000"/>
          </a:xfrm>
        </p:spPr>
        <p:txBody>
          <a:bodyPr/>
          <a:lstStyle/>
          <a:p>
            <a:pPr eaLnBrk="1" hangingPunct="1">
              <a:defRPr/>
            </a:pPr>
            <a:r>
              <a:rPr lang="en-US" dirty="0"/>
              <a:t>Public health framings</a:t>
            </a:r>
          </a:p>
        </p:txBody>
      </p:sp>
      <p:sp>
        <p:nvSpPr>
          <p:cNvPr id="35843" name="Rectangle 3"/>
          <p:cNvSpPr>
            <a:spLocks noGrp="1" noChangeArrowheads="1"/>
          </p:cNvSpPr>
          <p:nvPr>
            <p:ph type="body" idx="1"/>
          </p:nvPr>
        </p:nvSpPr>
        <p:spPr>
          <a:xfrm>
            <a:off x="990600" y="1219200"/>
            <a:ext cx="7162800" cy="5181600"/>
          </a:xfrm>
        </p:spPr>
        <p:txBody>
          <a:bodyPr/>
          <a:lstStyle/>
          <a:p>
            <a:pPr eaLnBrk="1" hangingPunct="1">
              <a:lnSpc>
                <a:spcPct val="100000"/>
              </a:lnSpc>
              <a:spcBef>
                <a:spcPct val="30000"/>
              </a:spcBef>
            </a:pPr>
            <a:r>
              <a:rPr lang="en-US" sz="2000" dirty="0"/>
              <a:t>Alcohol:  “Too many liquor stores detract from the quality of life. It is not fair that certain families are subjected to such degraded conditions. Every family should have the opportunity to raise their children in a healthy environment. The city should make a rule to limit the number of liquor stores allowed within a certain radius.</a:t>
            </a:r>
          </a:p>
          <a:p>
            <a:pPr eaLnBrk="1" hangingPunct="1">
              <a:lnSpc>
                <a:spcPct val="100000"/>
              </a:lnSpc>
              <a:spcBef>
                <a:spcPct val="30000"/>
              </a:spcBef>
            </a:pPr>
            <a:r>
              <a:rPr lang="en-US" sz="2000" dirty="0"/>
              <a:t>Tobacco:  “While we have achieved great progress in reducing smoking, there are still large populations, primarily in low income communities of color, that are regularly exposed to toxic secondhand smoke. It is not fair that some of our cities’ workers are protected and others are not. We should enact uniform clean indoor ordinances to protect workers in all workplaces, including restaurants and bars.”</a:t>
            </a:r>
            <a:endParaRPr lang="en-US" sz="2000" dirty="0" smtClean="0"/>
          </a:p>
          <a:p>
            <a:pPr eaLnBrk="1" hangingPunct="1">
              <a:lnSpc>
                <a:spcPct val="80000"/>
              </a:lnSpc>
            </a:pPr>
            <a:endParaRPr lang="en-US" sz="18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defRPr/>
            </a:pPr>
            <a:r>
              <a:rPr lang="en-US"/>
              <a:t>Industry framings</a:t>
            </a:r>
          </a:p>
        </p:txBody>
      </p:sp>
      <p:sp>
        <p:nvSpPr>
          <p:cNvPr id="37891" name="Rectangle 3"/>
          <p:cNvSpPr>
            <a:spLocks noGrp="1" noChangeArrowheads="1"/>
          </p:cNvSpPr>
          <p:nvPr>
            <p:ph type="body" idx="1"/>
          </p:nvPr>
        </p:nvSpPr>
        <p:spPr/>
        <p:txBody>
          <a:bodyPr/>
          <a:lstStyle/>
          <a:p>
            <a:pPr eaLnBrk="1" hangingPunct="1">
              <a:lnSpc>
                <a:spcPct val="90000"/>
              </a:lnSpc>
            </a:pPr>
            <a:r>
              <a:rPr lang="en-US"/>
              <a:t>What’s needed is more personal responsibility, not government regulation.</a:t>
            </a:r>
          </a:p>
          <a:p>
            <a:pPr eaLnBrk="1" hangingPunct="1">
              <a:lnSpc>
                <a:spcPct val="90000"/>
              </a:lnSpc>
            </a:pPr>
            <a:r>
              <a:rPr lang="en-US"/>
              <a:t>As a precursor to taking personal initiative, education can solve the problem.</a:t>
            </a:r>
          </a:p>
          <a:p>
            <a:pPr eaLnBrk="1" hangingPunct="1">
              <a:lnSpc>
                <a:spcPct val="90000"/>
              </a:lnSpc>
            </a:pPr>
            <a:r>
              <a:rPr lang="en-US"/>
              <a:t>If the issue involves children or youth, it is the parent’s responsibility.</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95350"/>
          </a:xfrm>
        </p:spPr>
        <p:txBody>
          <a:bodyPr>
            <a:normAutofit/>
          </a:bodyPr>
          <a:lstStyle/>
          <a:p>
            <a:pPr eaLnBrk="1" fontAlgn="auto" hangingPunct="1">
              <a:spcAft>
                <a:spcPts val="0"/>
              </a:spcAft>
              <a:defRPr/>
            </a:pPr>
            <a:r>
              <a:rPr lang="en-US" dirty="0" smtClean="0">
                <a:ea typeface="+mj-ea"/>
                <a:cs typeface="+mj-cs"/>
              </a:rPr>
              <a:t>Constructing frames (re-framing)</a:t>
            </a:r>
            <a:endParaRPr lang="en-US" dirty="0">
              <a:ea typeface="+mj-ea"/>
              <a:cs typeface="+mj-cs"/>
            </a:endParaRPr>
          </a:p>
        </p:txBody>
      </p:sp>
      <p:sp>
        <p:nvSpPr>
          <p:cNvPr id="53250" name="Content Placeholder 2"/>
          <p:cNvSpPr>
            <a:spLocks noGrp="1"/>
          </p:cNvSpPr>
          <p:nvPr>
            <p:ph idx="1"/>
          </p:nvPr>
        </p:nvSpPr>
        <p:spPr>
          <a:xfrm>
            <a:off x="457200" y="914400"/>
            <a:ext cx="8229600" cy="4389438"/>
          </a:xfrm>
        </p:spPr>
        <p:txBody>
          <a:bodyPr/>
          <a:lstStyle/>
          <a:p>
            <a:pPr eaLnBrk="1" hangingPunct="1">
              <a:lnSpc>
                <a:spcPct val="90000"/>
              </a:lnSpc>
            </a:pPr>
            <a:r>
              <a:rPr lang="en-US" sz="2400" dirty="0">
                <a:latin typeface="Constantia" charset="0"/>
              </a:rPr>
              <a:t>Elements of a frame:</a:t>
            </a:r>
          </a:p>
          <a:p>
            <a:pPr lvl="1" eaLnBrk="1" hangingPunct="1">
              <a:lnSpc>
                <a:spcPct val="90000"/>
              </a:lnSpc>
            </a:pPr>
            <a:r>
              <a:rPr lang="en-US" sz="2200" dirty="0">
                <a:latin typeface="Constantia" charset="0"/>
              </a:rPr>
              <a:t>Values – these guide reasoning and are paramount</a:t>
            </a:r>
          </a:p>
          <a:p>
            <a:pPr lvl="1" eaLnBrk="1" hangingPunct="1">
              <a:lnSpc>
                <a:spcPct val="90000"/>
              </a:lnSpc>
            </a:pPr>
            <a:r>
              <a:rPr lang="en-US" sz="2200" dirty="0">
                <a:latin typeface="Constantia" charset="0"/>
              </a:rPr>
              <a:t>Metaphors – simplifying models – these guide understanding </a:t>
            </a:r>
          </a:p>
          <a:p>
            <a:pPr lvl="2" eaLnBrk="1" hangingPunct="1">
              <a:lnSpc>
                <a:spcPct val="90000"/>
              </a:lnSpc>
            </a:pPr>
            <a:r>
              <a:rPr lang="ja-JP" altLang="en-US" sz="1900" dirty="0" smtClean="0">
                <a:latin typeface="Constantia" charset="0"/>
              </a:rPr>
              <a:t>“</a:t>
            </a:r>
            <a:r>
              <a:rPr lang="en-US" altLang="ja-JP" sz="1900" dirty="0" smtClean="0">
                <a:latin typeface="Constantia" charset="0"/>
              </a:rPr>
              <a:t>One a day is good for vitamins but not for alcohol ads</a:t>
            </a:r>
            <a:r>
              <a:rPr lang="ja-JP" altLang="en-US" sz="1900" dirty="0" smtClean="0">
                <a:latin typeface="Constantia" charset="0"/>
              </a:rPr>
              <a:t>”</a:t>
            </a:r>
            <a:endParaRPr lang="en-US" altLang="ja-JP" sz="1900" dirty="0">
              <a:latin typeface="Constantia" charset="0"/>
            </a:endParaRPr>
          </a:p>
          <a:p>
            <a:pPr lvl="2" eaLnBrk="1" hangingPunct="1">
              <a:lnSpc>
                <a:spcPct val="90000"/>
              </a:lnSpc>
            </a:pPr>
            <a:r>
              <a:rPr lang="ja-JP" altLang="en-US" sz="1900" dirty="0" smtClean="0">
                <a:latin typeface="Constantia" charset="0"/>
              </a:rPr>
              <a:t>“</a:t>
            </a:r>
            <a:r>
              <a:rPr lang="en-US" altLang="ja-JP" sz="1900" dirty="0" smtClean="0">
                <a:latin typeface="Constantia" charset="0"/>
              </a:rPr>
              <a:t>Fish in a polluted stream</a:t>
            </a:r>
            <a:r>
              <a:rPr lang="ja-JP" altLang="en-US" sz="1900" dirty="0" smtClean="0">
                <a:latin typeface="Constantia" charset="0"/>
              </a:rPr>
              <a:t>”</a:t>
            </a:r>
            <a:endParaRPr lang="en-US" altLang="ja-JP" sz="1900" dirty="0">
              <a:latin typeface="Constantia" charset="0"/>
            </a:endParaRPr>
          </a:p>
          <a:p>
            <a:pPr lvl="1" eaLnBrk="1" hangingPunct="1">
              <a:lnSpc>
                <a:spcPct val="90000"/>
              </a:lnSpc>
            </a:pPr>
            <a:r>
              <a:rPr lang="en-US" sz="2200" dirty="0">
                <a:latin typeface="Constantia" charset="0"/>
              </a:rPr>
              <a:t>Context – where does this fit in people</a:t>
            </a:r>
            <a:r>
              <a:rPr lang="ja-JP" altLang="en-US" sz="2200" dirty="0">
                <a:latin typeface="Constantia" charset="0"/>
              </a:rPr>
              <a:t>’</a:t>
            </a:r>
            <a:r>
              <a:rPr lang="en-US" altLang="ja-JP" sz="2200" dirty="0">
                <a:latin typeface="Constantia" charset="0"/>
              </a:rPr>
              <a:t>s lives?</a:t>
            </a:r>
          </a:p>
          <a:p>
            <a:pPr lvl="1" eaLnBrk="1" hangingPunct="1">
              <a:lnSpc>
                <a:spcPct val="90000"/>
              </a:lnSpc>
            </a:pPr>
            <a:r>
              <a:rPr lang="en-US" sz="2200" dirty="0">
                <a:latin typeface="Constantia" charset="0"/>
              </a:rPr>
              <a:t>Messengers</a:t>
            </a:r>
          </a:p>
          <a:p>
            <a:pPr lvl="1" eaLnBrk="1" hangingPunct="1">
              <a:lnSpc>
                <a:spcPct val="90000"/>
              </a:lnSpc>
            </a:pPr>
            <a:r>
              <a:rPr lang="en-US" sz="2200" dirty="0">
                <a:latin typeface="Constantia" charset="0"/>
              </a:rPr>
              <a:t>Tone</a:t>
            </a:r>
          </a:p>
          <a:p>
            <a:pPr lvl="2" eaLnBrk="1" hangingPunct="1">
              <a:lnSpc>
                <a:spcPct val="90000"/>
              </a:lnSpc>
            </a:pPr>
            <a:r>
              <a:rPr lang="en-US" sz="1900" dirty="0">
                <a:latin typeface="Constantia" charset="0"/>
              </a:rPr>
              <a:t>Reasonable (empowering) vs. argumentative (skepticism-breeding)</a:t>
            </a:r>
          </a:p>
          <a:p>
            <a:pPr lvl="1" eaLnBrk="1" hangingPunct="1">
              <a:lnSpc>
                <a:spcPct val="90000"/>
              </a:lnSpc>
            </a:pPr>
            <a:r>
              <a:rPr lang="en-US" sz="2200" dirty="0">
                <a:latin typeface="Constantia" charset="0"/>
              </a:rPr>
              <a:t>Visuals</a:t>
            </a:r>
          </a:p>
          <a:p>
            <a:pPr lvl="1" eaLnBrk="1" hangingPunct="1">
              <a:lnSpc>
                <a:spcPct val="90000"/>
              </a:lnSpc>
            </a:pPr>
            <a:r>
              <a:rPr lang="en-US" sz="2200" dirty="0">
                <a:latin typeface="Constantia" charset="0"/>
              </a:rPr>
              <a:t>Solutions</a:t>
            </a:r>
          </a:p>
          <a:p>
            <a:pPr lvl="2" eaLnBrk="1" hangingPunct="1">
              <a:lnSpc>
                <a:spcPct val="90000"/>
              </a:lnSpc>
            </a:pPr>
            <a:r>
              <a:rPr lang="en-US" sz="1900" dirty="0">
                <a:latin typeface="Constantia" charset="0"/>
              </a:rPr>
              <a:t>Solutions ahead of problem statement?</a:t>
            </a:r>
          </a:p>
          <a:p>
            <a:pPr lvl="3" eaLnBrk="1" hangingPunct="1">
              <a:lnSpc>
                <a:spcPct val="90000"/>
              </a:lnSpc>
              <a:buFont typeface="Wingdings 2" charset="0"/>
              <a:buNone/>
            </a:pPr>
            <a:endParaRPr lang="en-US" sz="1900" dirty="0">
              <a:latin typeface="Constantia" charset="0"/>
            </a:endParaRPr>
          </a:p>
        </p:txBody>
      </p:sp>
    </p:spTree>
    <p:extLst>
      <p:ext uri="{BB962C8B-B14F-4D97-AF65-F5344CB8AC3E}">
        <p14:creationId xmlns:p14="http://schemas.microsoft.com/office/powerpoint/2010/main" val="99114803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a:xfrm>
            <a:off x="914400" y="152400"/>
            <a:ext cx="7162800" cy="1143000"/>
          </a:xfrm>
        </p:spPr>
        <p:txBody>
          <a:bodyPr/>
          <a:lstStyle/>
          <a:p>
            <a:pPr eaLnBrk="1" hangingPunct="1"/>
            <a:r>
              <a:rPr lang="en-US" altLang="ja-JP" dirty="0" smtClean="0">
                <a:latin typeface="Calibri" charset="0"/>
              </a:rPr>
              <a:t>Arguing and counter-arguing</a:t>
            </a:r>
            <a:endParaRPr lang="en-US" dirty="0">
              <a:latin typeface="Calibri" charset="0"/>
            </a:endParaRPr>
          </a:p>
        </p:txBody>
      </p:sp>
      <p:sp>
        <p:nvSpPr>
          <p:cNvPr id="55298" name="Rectangle 3"/>
          <p:cNvSpPr>
            <a:spLocks noGrp="1" noChangeArrowheads="1"/>
          </p:cNvSpPr>
          <p:nvPr>
            <p:ph idx="1"/>
          </p:nvPr>
        </p:nvSpPr>
        <p:spPr>
          <a:xfrm>
            <a:off x="990600" y="1600200"/>
            <a:ext cx="7162800" cy="4114800"/>
          </a:xfrm>
        </p:spPr>
        <p:txBody>
          <a:bodyPr/>
          <a:lstStyle/>
          <a:p>
            <a:pPr eaLnBrk="1" hangingPunct="1"/>
            <a:r>
              <a:rPr lang="en-US" sz="2800" dirty="0">
                <a:latin typeface="Constantia" charset="0"/>
              </a:rPr>
              <a:t>There will be two sides (at least)</a:t>
            </a:r>
          </a:p>
          <a:p>
            <a:pPr eaLnBrk="1" hangingPunct="1"/>
            <a:r>
              <a:rPr lang="en-US" sz="2800" dirty="0">
                <a:latin typeface="Constantia" charset="0"/>
              </a:rPr>
              <a:t>What are the opposition</a:t>
            </a:r>
            <a:r>
              <a:rPr lang="ja-JP" altLang="en-US" sz="2800" dirty="0">
                <a:latin typeface="Constantia" charset="0"/>
              </a:rPr>
              <a:t>’</a:t>
            </a:r>
            <a:r>
              <a:rPr lang="en-US" altLang="ja-JP" sz="2800" dirty="0">
                <a:latin typeface="Constantia" charset="0"/>
              </a:rPr>
              <a:t>s arguments?</a:t>
            </a:r>
          </a:p>
          <a:p>
            <a:pPr eaLnBrk="1" hangingPunct="1"/>
            <a:r>
              <a:rPr lang="en-US" sz="2800" dirty="0">
                <a:latin typeface="Constantia" charset="0"/>
              </a:rPr>
              <a:t>How do you respond to those arguments, </a:t>
            </a:r>
            <a:r>
              <a:rPr lang="en-US" sz="2800" i="1" dirty="0">
                <a:latin typeface="Constantia" charset="0"/>
              </a:rPr>
              <a:t>and </a:t>
            </a:r>
            <a:r>
              <a:rPr lang="en-US" sz="2800" dirty="0">
                <a:latin typeface="Constantia" charset="0"/>
              </a:rPr>
              <a:t>set your own frames?</a:t>
            </a:r>
          </a:p>
          <a:p>
            <a:pPr lvl="1" eaLnBrk="1" hangingPunct="1"/>
            <a:r>
              <a:rPr lang="en-US" dirty="0">
                <a:latin typeface="Constantia" charset="0"/>
              </a:rPr>
              <a:t>Attack</a:t>
            </a:r>
          </a:p>
          <a:p>
            <a:pPr lvl="1" eaLnBrk="1" hangingPunct="1"/>
            <a:r>
              <a:rPr lang="en-US" dirty="0">
                <a:latin typeface="Constantia" charset="0"/>
              </a:rPr>
              <a:t>Avoid and restate</a:t>
            </a:r>
          </a:p>
          <a:p>
            <a:pPr lvl="1" eaLnBrk="1" hangingPunct="1"/>
            <a:r>
              <a:rPr lang="en-US" dirty="0">
                <a:latin typeface="Constantia" charset="0"/>
              </a:rPr>
              <a:t>Absorb</a:t>
            </a:r>
          </a:p>
          <a:p>
            <a:pPr eaLnBrk="1" hangingPunct="1"/>
            <a:r>
              <a:rPr lang="en-US" sz="2800" dirty="0">
                <a:latin typeface="Constantia" charset="0"/>
              </a:rPr>
              <a:t>Who is symbolic of the opposition</a:t>
            </a:r>
            <a:r>
              <a:rPr lang="ja-JP" altLang="en-US" sz="2800" dirty="0">
                <a:latin typeface="Constantia" charset="0"/>
              </a:rPr>
              <a:t>’</a:t>
            </a:r>
            <a:r>
              <a:rPr lang="en-US" altLang="ja-JP" sz="2800" dirty="0">
                <a:latin typeface="Constantia" charset="0"/>
              </a:rPr>
              <a:t>s frames vs. your frames?</a:t>
            </a:r>
            <a:endParaRPr lang="en-US" sz="2800" dirty="0">
              <a:latin typeface="Constantia" charset="0"/>
            </a:endParaRPr>
          </a:p>
        </p:txBody>
      </p:sp>
    </p:spTree>
    <p:extLst>
      <p:ext uri="{BB962C8B-B14F-4D97-AF65-F5344CB8AC3E}">
        <p14:creationId xmlns:p14="http://schemas.microsoft.com/office/powerpoint/2010/main" val="12884410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a:xfrm>
            <a:off x="990600" y="0"/>
            <a:ext cx="7162800" cy="1143000"/>
          </a:xfrm>
        </p:spPr>
        <p:txBody>
          <a:bodyPr/>
          <a:lstStyle/>
          <a:p>
            <a:pPr eaLnBrk="1" hangingPunct="1"/>
            <a:r>
              <a:rPr lang="en-US" sz="4000" dirty="0">
                <a:latin typeface="Calibri" charset="0"/>
              </a:rPr>
              <a:t>Successful media bite components</a:t>
            </a:r>
          </a:p>
        </p:txBody>
      </p:sp>
      <p:sp>
        <p:nvSpPr>
          <p:cNvPr id="19458" name="Rectangle 3"/>
          <p:cNvSpPr>
            <a:spLocks noGrp="1" noChangeArrowheads="1"/>
          </p:cNvSpPr>
          <p:nvPr>
            <p:ph idx="1"/>
          </p:nvPr>
        </p:nvSpPr>
        <p:spPr>
          <a:xfrm>
            <a:off x="990600" y="1295400"/>
            <a:ext cx="7162800" cy="4114800"/>
          </a:xfrm>
        </p:spPr>
        <p:txBody>
          <a:bodyPr/>
          <a:lstStyle/>
          <a:p>
            <a:pPr eaLnBrk="1" hangingPunct="1">
              <a:spcBef>
                <a:spcPts val="75"/>
              </a:spcBef>
            </a:pPr>
            <a:r>
              <a:rPr lang="en-US" sz="2800" dirty="0">
                <a:latin typeface="Constantia" charset="0"/>
              </a:rPr>
              <a:t>Short and simple (15 seconds </a:t>
            </a:r>
            <a:r>
              <a:rPr lang="en-US" sz="2800" i="1" dirty="0">
                <a:latin typeface="Constantia" charset="0"/>
              </a:rPr>
              <a:t>maximum</a:t>
            </a:r>
            <a:r>
              <a:rPr lang="en-US" sz="2800" dirty="0">
                <a:latin typeface="Constantia" charset="0"/>
              </a:rPr>
              <a:t>)</a:t>
            </a:r>
          </a:p>
          <a:p>
            <a:pPr eaLnBrk="1" hangingPunct="1">
              <a:spcBef>
                <a:spcPts val="75"/>
              </a:spcBef>
            </a:pPr>
            <a:r>
              <a:rPr lang="en-US" sz="2800" dirty="0">
                <a:latin typeface="Constantia" charset="0"/>
              </a:rPr>
              <a:t>Speak to shared values</a:t>
            </a:r>
          </a:p>
          <a:p>
            <a:pPr eaLnBrk="1" hangingPunct="1">
              <a:spcBef>
                <a:spcPts val="75"/>
              </a:spcBef>
            </a:pPr>
            <a:r>
              <a:rPr lang="en-US" sz="2800" dirty="0">
                <a:latin typeface="Constantia" charset="0"/>
              </a:rPr>
              <a:t>Talk about what is at stake</a:t>
            </a:r>
          </a:p>
          <a:p>
            <a:pPr eaLnBrk="1" hangingPunct="1">
              <a:spcBef>
                <a:spcPts val="75"/>
              </a:spcBef>
            </a:pPr>
            <a:r>
              <a:rPr lang="en-US" sz="2800" dirty="0">
                <a:latin typeface="Constantia" charset="0"/>
              </a:rPr>
              <a:t>Use reasonable language</a:t>
            </a:r>
          </a:p>
          <a:p>
            <a:pPr eaLnBrk="1" hangingPunct="1">
              <a:spcBef>
                <a:spcPts val="75"/>
              </a:spcBef>
            </a:pPr>
            <a:r>
              <a:rPr lang="en-US" sz="2800" dirty="0">
                <a:latin typeface="Constantia" charset="0"/>
              </a:rPr>
              <a:t>Use irony, if appropriate</a:t>
            </a:r>
          </a:p>
          <a:p>
            <a:pPr eaLnBrk="1" hangingPunct="1">
              <a:spcBef>
                <a:spcPts val="75"/>
              </a:spcBef>
            </a:pPr>
            <a:r>
              <a:rPr lang="en-US" sz="2800" dirty="0">
                <a:latin typeface="Constantia" charset="0"/>
              </a:rPr>
              <a:t>Evoke pictures</a:t>
            </a:r>
          </a:p>
          <a:p>
            <a:pPr eaLnBrk="1" hangingPunct="1">
              <a:spcBef>
                <a:spcPts val="75"/>
              </a:spcBef>
            </a:pPr>
            <a:r>
              <a:rPr lang="en-US" sz="2800" dirty="0">
                <a:latin typeface="Constantia" charset="0"/>
              </a:rPr>
              <a:t>Take a stand – present a solution</a:t>
            </a:r>
          </a:p>
          <a:p>
            <a:pPr eaLnBrk="1" hangingPunct="1">
              <a:spcBef>
                <a:spcPts val="75"/>
              </a:spcBef>
            </a:pPr>
            <a:r>
              <a:rPr lang="en-US" sz="2800" dirty="0">
                <a:latin typeface="Constantia" charset="0"/>
              </a:rPr>
              <a:t>Frame the problem and your proposed solution in terms of institutional accountability, rather than individual responsibility.</a:t>
            </a:r>
          </a:p>
        </p:txBody>
      </p:sp>
    </p:spTree>
    <p:extLst>
      <p:ext uri="{BB962C8B-B14F-4D97-AF65-F5344CB8AC3E}">
        <p14:creationId xmlns:p14="http://schemas.microsoft.com/office/powerpoint/2010/main" val="184248115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xfrm>
            <a:off x="381000" y="0"/>
            <a:ext cx="8229600" cy="971550"/>
          </a:xfrm>
        </p:spPr>
        <p:txBody>
          <a:bodyPr/>
          <a:lstStyle/>
          <a:p>
            <a:pPr eaLnBrk="1" hangingPunct="1"/>
            <a:r>
              <a:rPr lang="en-US" dirty="0">
                <a:latin typeface="Calibri" charset="0"/>
              </a:rPr>
              <a:t>Media bite examples</a:t>
            </a:r>
          </a:p>
        </p:txBody>
      </p:sp>
      <p:sp>
        <p:nvSpPr>
          <p:cNvPr id="4099" name="Rectangle 3"/>
          <p:cNvSpPr>
            <a:spLocks noGrp="1" noChangeArrowheads="1"/>
          </p:cNvSpPr>
          <p:nvPr>
            <p:ph idx="1"/>
          </p:nvPr>
        </p:nvSpPr>
        <p:spPr>
          <a:xfrm>
            <a:off x="457200" y="914400"/>
            <a:ext cx="8229600" cy="5029200"/>
          </a:xfrm>
        </p:spPr>
        <p:txBody>
          <a:bodyPr/>
          <a:lstStyle/>
          <a:p>
            <a:pPr eaLnBrk="1" hangingPunct="1">
              <a:spcBef>
                <a:spcPct val="0"/>
              </a:spcBef>
              <a:spcAft>
                <a:spcPts val="600"/>
              </a:spcAft>
            </a:pPr>
            <a:r>
              <a:rPr lang="ja-JP" altLang="en-US" sz="1800" dirty="0">
                <a:latin typeface="Constantia" charset="0"/>
              </a:rPr>
              <a:t>“</a:t>
            </a:r>
            <a:r>
              <a:rPr lang="en-US" altLang="ja-JP" sz="1800" dirty="0">
                <a:latin typeface="Constantia" charset="0"/>
              </a:rPr>
              <a:t>I</a:t>
            </a:r>
            <a:r>
              <a:rPr lang="en-US" sz="1800" dirty="0">
                <a:latin typeface="Constantia" charset="0"/>
              </a:rPr>
              <a:t>’</a:t>
            </a:r>
            <a:r>
              <a:rPr lang="en-US" altLang="ja-JP" sz="1800" dirty="0">
                <a:latin typeface="Constantia" charset="0"/>
              </a:rPr>
              <a:t>m tired of Cadillac prisons and jalopy schools.</a:t>
            </a:r>
            <a:r>
              <a:rPr lang="ja-JP" altLang="en-US" sz="1800" dirty="0">
                <a:latin typeface="Constantia" charset="0"/>
              </a:rPr>
              <a:t>”</a:t>
            </a:r>
            <a:endParaRPr lang="en-US" altLang="ja-JP" sz="1800" dirty="0">
              <a:latin typeface="Constantia" charset="0"/>
            </a:endParaRPr>
          </a:p>
          <a:p>
            <a:pPr eaLnBrk="1" hangingPunct="1">
              <a:spcBef>
                <a:spcPct val="0"/>
              </a:spcBef>
              <a:spcAft>
                <a:spcPts val="600"/>
              </a:spcAft>
            </a:pPr>
            <a:r>
              <a:rPr lang="ja-JP" altLang="en-US" sz="1800" dirty="0">
                <a:latin typeface="Constantia" charset="0"/>
              </a:rPr>
              <a:t>“</a:t>
            </a:r>
            <a:r>
              <a:rPr lang="en-US" altLang="ja-JP" sz="1800" dirty="0">
                <a:latin typeface="Constantia" charset="0"/>
              </a:rPr>
              <a:t>It is easy to think of smoking as an adult problem.  But nicotine addition begins when most smokers are in their teens, so let</a:t>
            </a:r>
            <a:r>
              <a:rPr lang="ja-JP" altLang="en-US" sz="1800" dirty="0">
                <a:latin typeface="Constantia" charset="0"/>
              </a:rPr>
              <a:t>’</a:t>
            </a:r>
            <a:r>
              <a:rPr lang="en-US" altLang="ja-JP" sz="1800" dirty="0">
                <a:latin typeface="Constantia" charset="0"/>
              </a:rPr>
              <a:t>s call this what it is: a pediatric disease.</a:t>
            </a:r>
            <a:r>
              <a:rPr lang="ja-JP" altLang="en-US" sz="1800" dirty="0">
                <a:latin typeface="Constantia" charset="0"/>
              </a:rPr>
              <a:t>”</a:t>
            </a:r>
            <a:endParaRPr lang="en-US" altLang="ja-JP" sz="1800" dirty="0">
              <a:latin typeface="Constantia" charset="0"/>
            </a:endParaRPr>
          </a:p>
          <a:p>
            <a:pPr eaLnBrk="1" hangingPunct="1">
              <a:spcBef>
                <a:spcPct val="0"/>
              </a:spcBef>
              <a:spcAft>
                <a:spcPts val="600"/>
              </a:spcAft>
            </a:pPr>
            <a:r>
              <a:rPr lang="ja-JP" altLang="en-US" sz="1800" dirty="0">
                <a:latin typeface="Constantia" charset="0"/>
              </a:rPr>
              <a:t>“</a:t>
            </a:r>
            <a:r>
              <a:rPr lang="en-US" altLang="ja-JP" sz="1800" dirty="0">
                <a:latin typeface="Constantia" charset="0"/>
              </a:rPr>
              <a:t>Too many kids are born into zip codes of shame.  They live in a city glutted with guns, drugs, and alcohol.  They plan more for their funerals than their futures.</a:t>
            </a:r>
            <a:r>
              <a:rPr lang="ja-JP" altLang="en-US" sz="1800" dirty="0">
                <a:latin typeface="Constantia" charset="0"/>
              </a:rPr>
              <a:t>”</a:t>
            </a:r>
            <a:endParaRPr lang="en-US" altLang="ja-JP" sz="1800" dirty="0">
              <a:latin typeface="Constantia" charset="0"/>
            </a:endParaRPr>
          </a:p>
          <a:p>
            <a:pPr eaLnBrk="1" hangingPunct="1">
              <a:spcBef>
                <a:spcPct val="0"/>
              </a:spcBef>
              <a:spcAft>
                <a:spcPts val="600"/>
              </a:spcAft>
            </a:pPr>
            <a:r>
              <a:rPr lang="ja-JP" altLang="en-US" sz="1800" dirty="0">
                <a:latin typeface="Constantia" charset="0"/>
              </a:rPr>
              <a:t>“</a:t>
            </a:r>
            <a:r>
              <a:rPr lang="en-US" altLang="ja-JP" sz="1800" dirty="0">
                <a:latin typeface="Constantia" charset="0"/>
              </a:rPr>
              <a:t>Toys are subjected to strict safety measures, but in the gun industry, there is absolutely no regulation or standards of manufacture.</a:t>
            </a:r>
            <a:r>
              <a:rPr lang="ja-JP" altLang="en-US" sz="1800" dirty="0">
                <a:latin typeface="Constantia" charset="0"/>
              </a:rPr>
              <a:t>”</a:t>
            </a:r>
            <a:endParaRPr lang="en-US" altLang="ja-JP" sz="1800" dirty="0">
              <a:latin typeface="Constantia" charset="0"/>
            </a:endParaRPr>
          </a:p>
          <a:p>
            <a:pPr eaLnBrk="1" hangingPunct="1">
              <a:spcBef>
                <a:spcPct val="0"/>
              </a:spcBef>
              <a:spcAft>
                <a:spcPts val="600"/>
              </a:spcAft>
            </a:pPr>
            <a:r>
              <a:rPr lang="ja-JP" altLang="en-US" sz="1800" dirty="0">
                <a:latin typeface="Constantia" charset="0"/>
              </a:rPr>
              <a:t>“</a:t>
            </a:r>
            <a:r>
              <a:rPr lang="en-US" altLang="ja-JP" sz="1800" dirty="0">
                <a:latin typeface="Constantia" charset="0"/>
              </a:rPr>
              <a:t>Saying that unwed mothers cause poverty is like saying that hungry people cause famine or sick people cause disease.</a:t>
            </a:r>
            <a:r>
              <a:rPr lang="ja-JP" altLang="en-US" sz="1800" dirty="0">
                <a:latin typeface="Constantia" charset="0"/>
              </a:rPr>
              <a:t>”</a:t>
            </a:r>
            <a:endParaRPr lang="en-US" altLang="ja-JP" sz="1800" dirty="0">
              <a:latin typeface="Constantia" charset="0"/>
            </a:endParaRPr>
          </a:p>
          <a:p>
            <a:pPr eaLnBrk="1" hangingPunct="1">
              <a:spcBef>
                <a:spcPct val="0"/>
              </a:spcBef>
              <a:spcAft>
                <a:spcPts val="600"/>
              </a:spcAft>
            </a:pPr>
            <a:r>
              <a:rPr lang="ja-JP" altLang="en-US" sz="1800" dirty="0">
                <a:latin typeface="Constantia" charset="0"/>
              </a:rPr>
              <a:t>“</a:t>
            </a:r>
            <a:r>
              <a:rPr lang="en-US" altLang="ja-JP" sz="1800" dirty="0">
                <a:latin typeface="Constantia" charset="0"/>
              </a:rPr>
              <a:t>In my neighborhood, it is as easy for children to buy guns as school supplies.</a:t>
            </a:r>
            <a:r>
              <a:rPr lang="ja-JP" altLang="en-US" sz="1800" dirty="0">
                <a:latin typeface="Constantia" charset="0"/>
              </a:rPr>
              <a:t>”</a:t>
            </a:r>
            <a:endParaRPr lang="en-US" altLang="ja-JP" sz="1800" dirty="0">
              <a:latin typeface="Constantia" charset="0"/>
            </a:endParaRPr>
          </a:p>
          <a:p>
            <a:pPr eaLnBrk="1" hangingPunct="1">
              <a:spcBef>
                <a:spcPct val="0"/>
              </a:spcBef>
              <a:spcAft>
                <a:spcPts val="600"/>
              </a:spcAft>
            </a:pPr>
            <a:r>
              <a:rPr lang="ja-JP" altLang="en-US" sz="1800" dirty="0">
                <a:latin typeface="Constantia" charset="0"/>
              </a:rPr>
              <a:t>“</a:t>
            </a:r>
            <a:r>
              <a:rPr lang="en-US" altLang="ja-JP" sz="1800" dirty="0">
                <a:latin typeface="Constantia" charset="0"/>
              </a:rPr>
              <a:t>The Golden Gate bridge is the world</a:t>
            </a:r>
            <a:r>
              <a:rPr lang="ja-JP" altLang="en-US" sz="1800" dirty="0">
                <a:latin typeface="Constantia" charset="0"/>
              </a:rPr>
              <a:t>’</a:t>
            </a:r>
            <a:r>
              <a:rPr lang="en-US" altLang="ja-JP" sz="1800" dirty="0">
                <a:latin typeface="Constantia" charset="0"/>
              </a:rPr>
              <a:t>s leading suicide landmark…putting up a suicide barrier would provide many, many people with a second chance.</a:t>
            </a:r>
            <a:r>
              <a:rPr lang="ja-JP" altLang="en-US" sz="1800" dirty="0">
                <a:latin typeface="Constantia" charset="0"/>
              </a:rPr>
              <a:t>”</a:t>
            </a:r>
            <a:endParaRPr lang="en-US" altLang="ja-JP" sz="1800" dirty="0">
              <a:latin typeface="Constantia" charset="0"/>
            </a:endParaRPr>
          </a:p>
          <a:p>
            <a:pPr eaLnBrk="1" hangingPunct="1">
              <a:spcBef>
                <a:spcPct val="0"/>
              </a:spcBef>
              <a:spcAft>
                <a:spcPts val="600"/>
              </a:spcAft>
            </a:pPr>
            <a:r>
              <a:rPr lang="ja-JP" altLang="en-US" sz="1800" dirty="0">
                <a:latin typeface="Constantia" charset="0"/>
              </a:rPr>
              <a:t>“</a:t>
            </a:r>
            <a:r>
              <a:rPr lang="en-US" altLang="ja-JP" sz="1800" dirty="0">
                <a:latin typeface="Constantia" charset="0"/>
              </a:rPr>
              <a:t>Employment-based health care is like an electricity grid run on individual generators, or a water system based on scattered wells – what</a:t>
            </a:r>
            <a:r>
              <a:rPr lang="ja-JP" altLang="en-US" sz="1800" dirty="0">
                <a:latin typeface="Constantia" charset="0"/>
              </a:rPr>
              <a:t>’</a:t>
            </a:r>
            <a:r>
              <a:rPr lang="en-US" altLang="ja-JP" sz="1800" dirty="0">
                <a:latin typeface="Constantia" charset="0"/>
              </a:rPr>
              <a:t>s missing is a health care infrastructure.</a:t>
            </a:r>
            <a:r>
              <a:rPr lang="ja-JP" altLang="en-US" sz="1800" dirty="0">
                <a:latin typeface="Constantia" charset="0"/>
              </a:rPr>
              <a:t>”</a:t>
            </a:r>
            <a:endParaRPr lang="en-US" sz="1800" dirty="0">
              <a:latin typeface="Constantia" charset="0"/>
            </a:endParaRPr>
          </a:p>
        </p:txBody>
      </p:sp>
    </p:spTree>
    <p:extLst>
      <p:ext uri="{BB962C8B-B14F-4D97-AF65-F5344CB8AC3E}">
        <p14:creationId xmlns:p14="http://schemas.microsoft.com/office/powerpoint/2010/main" val="28008005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animEffect transition="in" filter="fade">
                                      <p:cBhvr>
                                        <p:cTn id="7" dur="2000"/>
                                        <p:tgtEl>
                                          <p:spTgt spid="4099">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2" end="2"/>
                                            </p:txEl>
                                          </p:spTgt>
                                        </p:tgtEl>
                                        <p:attrNameLst>
                                          <p:attrName>style.visibility</p:attrName>
                                        </p:attrNameLst>
                                      </p:cBhvr>
                                      <p:to>
                                        <p:strVal val="visible"/>
                                      </p:to>
                                    </p:set>
                                    <p:animEffect transition="in" filter="fade">
                                      <p:cBhvr>
                                        <p:cTn id="12" dur="2000"/>
                                        <p:tgtEl>
                                          <p:spTgt spid="4099">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3" end="3"/>
                                            </p:txEl>
                                          </p:spTgt>
                                        </p:tgtEl>
                                        <p:attrNameLst>
                                          <p:attrName>style.visibility</p:attrName>
                                        </p:attrNameLst>
                                      </p:cBhvr>
                                      <p:to>
                                        <p:strVal val="visible"/>
                                      </p:to>
                                    </p:set>
                                    <p:animEffect transition="in" filter="fade">
                                      <p:cBhvr>
                                        <p:cTn id="17" dur="2000"/>
                                        <p:tgtEl>
                                          <p:spTgt spid="4099">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4" end="4"/>
                                            </p:txEl>
                                          </p:spTgt>
                                        </p:tgtEl>
                                        <p:attrNameLst>
                                          <p:attrName>style.visibility</p:attrName>
                                        </p:attrNameLst>
                                      </p:cBhvr>
                                      <p:to>
                                        <p:strVal val="visible"/>
                                      </p:to>
                                    </p:set>
                                    <p:animEffect transition="in" filter="fade">
                                      <p:cBhvr>
                                        <p:cTn id="22" dur="2000"/>
                                        <p:tgtEl>
                                          <p:spTgt spid="4099">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5" end="5"/>
                                            </p:txEl>
                                          </p:spTgt>
                                        </p:tgtEl>
                                        <p:attrNameLst>
                                          <p:attrName>style.visibility</p:attrName>
                                        </p:attrNameLst>
                                      </p:cBhvr>
                                      <p:to>
                                        <p:strVal val="visible"/>
                                      </p:to>
                                    </p:set>
                                    <p:animEffect transition="in" filter="fade">
                                      <p:cBhvr>
                                        <p:cTn id="27" dur="2000"/>
                                        <p:tgtEl>
                                          <p:spTgt spid="4099">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6" end="6"/>
                                            </p:txEl>
                                          </p:spTgt>
                                        </p:tgtEl>
                                        <p:attrNameLst>
                                          <p:attrName>style.visibility</p:attrName>
                                        </p:attrNameLst>
                                      </p:cBhvr>
                                      <p:to>
                                        <p:strVal val="visible"/>
                                      </p:to>
                                    </p:set>
                                    <p:animEffect transition="in" filter="fade">
                                      <p:cBhvr>
                                        <p:cTn id="32" dur="2000"/>
                                        <p:tgtEl>
                                          <p:spTgt spid="4099">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4099">
                                            <p:txEl>
                                              <p:pRg st="7" end="7"/>
                                            </p:txEl>
                                          </p:spTgt>
                                        </p:tgtEl>
                                        <p:attrNameLst>
                                          <p:attrName>style.visibility</p:attrName>
                                        </p:attrNameLst>
                                      </p:cBhvr>
                                      <p:to>
                                        <p:strVal val="visible"/>
                                      </p:to>
                                    </p:set>
                                    <p:animEffect transition="in" filter="fade">
                                      <p:cBhvr>
                                        <p:cTn id="37" dur="2000"/>
                                        <p:tgtEl>
                                          <p:spTgt spid="409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Media bites exercise</a:t>
            </a:r>
            <a:endParaRPr lang="en-US" dirty="0"/>
          </a:p>
        </p:txBody>
      </p:sp>
      <p:sp>
        <p:nvSpPr>
          <p:cNvPr id="7" name="Subtitle 6"/>
          <p:cNvSpPr>
            <a:spLocks noGrp="1"/>
          </p:cNvSpPr>
          <p:nvPr>
            <p:ph type="subTitle" idx="1"/>
          </p:nvPr>
        </p:nvSpPr>
        <p:spPr/>
        <p:txBody>
          <a:bodyPr/>
          <a:lstStyle/>
          <a:p>
            <a:endParaRPr lang="en-US"/>
          </a:p>
        </p:txBody>
      </p:sp>
    </p:spTree>
    <p:extLst>
      <p:ext uri="{BB962C8B-B14F-4D97-AF65-F5344CB8AC3E}">
        <p14:creationId xmlns:p14="http://schemas.microsoft.com/office/powerpoint/2010/main" val="22508531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Fox News Report.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09600" y="228600"/>
            <a:ext cx="7797800" cy="5848350"/>
          </a:xfrm>
          <a:prstGeom prst="rect">
            <a:avLst/>
          </a:prstGeom>
        </p:spPr>
      </p:pic>
    </p:spTree>
    <p:extLst>
      <p:ext uri="{BB962C8B-B14F-4D97-AF65-F5344CB8AC3E}">
        <p14:creationId xmlns:p14="http://schemas.microsoft.com/office/powerpoint/2010/main" val="29047584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838200" y="0"/>
            <a:ext cx="7162800" cy="1143000"/>
          </a:xfrm>
        </p:spPr>
        <p:txBody>
          <a:bodyPr/>
          <a:lstStyle/>
          <a:p>
            <a:pPr eaLnBrk="1" fontAlgn="auto" hangingPunct="1">
              <a:spcAft>
                <a:spcPts val="0"/>
              </a:spcAft>
              <a:defRPr/>
            </a:pPr>
            <a:r>
              <a:rPr lang="en-US" dirty="0" smtClean="0">
                <a:ea typeface="+mj-ea"/>
                <a:cs typeface="+mj-cs"/>
              </a:rPr>
              <a:t>Interviewing tips</a:t>
            </a:r>
          </a:p>
        </p:txBody>
      </p:sp>
      <p:sp>
        <p:nvSpPr>
          <p:cNvPr id="15362" name="Rectangle 3"/>
          <p:cNvSpPr>
            <a:spLocks noGrp="1" noChangeArrowheads="1"/>
          </p:cNvSpPr>
          <p:nvPr>
            <p:ph type="body" idx="1"/>
          </p:nvPr>
        </p:nvSpPr>
        <p:spPr>
          <a:xfrm>
            <a:off x="990600" y="1295400"/>
            <a:ext cx="7162800" cy="4800600"/>
          </a:xfrm>
        </p:spPr>
        <p:txBody>
          <a:bodyPr/>
          <a:lstStyle/>
          <a:p>
            <a:pPr eaLnBrk="1" hangingPunct="1"/>
            <a:r>
              <a:rPr lang="en-US" sz="3600" dirty="0">
                <a:latin typeface="Book Antiqua" charset="0"/>
              </a:rPr>
              <a:t>An interview is not a conversation.</a:t>
            </a:r>
          </a:p>
          <a:p>
            <a:pPr lvl="1" eaLnBrk="1" hangingPunct="1"/>
            <a:r>
              <a:rPr lang="en-US" sz="2800" dirty="0">
                <a:latin typeface="Book Antiqua" charset="0"/>
              </a:rPr>
              <a:t>Don</a:t>
            </a:r>
            <a:r>
              <a:rPr lang="ja-JP" altLang="en-US" sz="2800" dirty="0">
                <a:latin typeface="Book Antiqua" charset="0"/>
              </a:rPr>
              <a:t>’</a:t>
            </a:r>
            <a:r>
              <a:rPr lang="en-US" altLang="ja-JP" sz="2800" dirty="0">
                <a:latin typeface="Book Antiqua" charset="0"/>
              </a:rPr>
              <a:t>t say too much</a:t>
            </a:r>
          </a:p>
          <a:p>
            <a:pPr lvl="1" eaLnBrk="1" hangingPunct="1"/>
            <a:r>
              <a:rPr lang="en-US" sz="2800" dirty="0">
                <a:latin typeface="Book Antiqua" charset="0"/>
              </a:rPr>
              <a:t>Don</a:t>
            </a:r>
            <a:r>
              <a:rPr lang="ja-JP" altLang="en-US" sz="2800" dirty="0">
                <a:latin typeface="Book Antiqua" charset="0"/>
              </a:rPr>
              <a:t>’</a:t>
            </a:r>
            <a:r>
              <a:rPr lang="en-US" altLang="ja-JP" sz="2800" dirty="0">
                <a:latin typeface="Book Antiqua" charset="0"/>
              </a:rPr>
              <a:t>t stray from your expertise</a:t>
            </a:r>
          </a:p>
          <a:p>
            <a:pPr lvl="1" eaLnBrk="1" hangingPunct="1"/>
            <a:r>
              <a:rPr lang="en-US" sz="2800" dirty="0">
                <a:latin typeface="Book Antiqua" charset="0"/>
              </a:rPr>
              <a:t>Don</a:t>
            </a:r>
            <a:r>
              <a:rPr lang="ja-JP" altLang="en-US" sz="2800" dirty="0">
                <a:latin typeface="Book Antiqua" charset="0"/>
              </a:rPr>
              <a:t>’</a:t>
            </a:r>
            <a:r>
              <a:rPr lang="en-US" altLang="ja-JP" sz="2800" dirty="0">
                <a:latin typeface="Book Antiqua" charset="0"/>
              </a:rPr>
              <a:t>t relax too much</a:t>
            </a:r>
          </a:p>
          <a:p>
            <a:pPr lvl="1" eaLnBrk="1" hangingPunct="1"/>
            <a:r>
              <a:rPr lang="en-US" sz="2800" dirty="0">
                <a:latin typeface="Book Antiqua" charset="0"/>
              </a:rPr>
              <a:t>If there is a gap, fill it with your message points</a:t>
            </a:r>
          </a:p>
          <a:p>
            <a:pPr lvl="1" eaLnBrk="1" hangingPunct="1"/>
            <a:r>
              <a:rPr lang="en-US" sz="2800" dirty="0">
                <a:latin typeface="Book Antiqua" charset="0"/>
              </a:rPr>
              <a:t>Lead with your key point</a:t>
            </a:r>
          </a:p>
          <a:p>
            <a:pPr lvl="1" eaLnBrk="1" hangingPunct="1"/>
            <a:r>
              <a:rPr lang="en-US" sz="2800" dirty="0">
                <a:latin typeface="Book Antiqua" charset="0"/>
              </a:rPr>
              <a:t>Follow up with your key point</a:t>
            </a:r>
          </a:p>
        </p:txBody>
      </p:sp>
    </p:spTree>
    <p:extLst>
      <p:ext uri="{BB962C8B-B14F-4D97-AF65-F5344CB8AC3E}">
        <p14:creationId xmlns:p14="http://schemas.microsoft.com/office/powerpoint/2010/main" val="54821809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a:xfrm>
            <a:off x="990600" y="228600"/>
            <a:ext cx="7162800" cy="1143000"/>
          </a:xfrm>
        </p:spPr>
        <p:txBody>
          <a:bodyPr/>
          <a:lstStyle/>
          <a:p>
            <a:pPr eaLnBrk="1" hangingPunct="1"/>
            <a:r>
              <a:rPr lang="en-US" sz="4800" dirty="0">
                <a:latin typeface="Calibri" charset="0"/>
              </a:rPr>
              <a:t>Framing for content: conclusion</a:t>
            </a:r>
          </a:p>
        </p:txBody>
      </p:sp>
      <p:sp>
        <p:nvSpPr>
          <p:cNvPr id="37890" name="Rectangle 3"/>
          <p:cNvSpPr>
            <a:spLocks noGrp="1" noChangeArrowheads="1"/>
          </p:cNvSpPr>
          <p:nvPr>
            <p:ph idx="1"/>
          </p:nvPr>
        </p:nvSpPr>
        <p:spPr/>
        <p:txBody>
          <a:bodyPr/>
          <a:lstStyle/>
          <a:p>
            <a:pPr eaLnBrk="1" hangingPunct="1">
              <a:spcAft>
                <a:spcPts val="1200"/>
              </a:spcAft>
            </a:pPr>
            <a:r>
              <a:rPr lang="en-US" sz="2800" dirty="0">
                <a:latin typeface="Constantia" charset="0"/>
              </a:rPr>
              <a:t>Know what you want to say </a:t>
            </a:r>
            <a:r>
              <a:rPr lang="en-US" sz="2800" i="1" dirty="0">
                <a:latin typeface="Constantia" charset="0"/>
              </a:rPr>
              <a:t>before</a:t>
            </a:r>
            <a:r>
              <a:rPr lang="en-US" sz="2800" dirty="0">
                <a:latin typeface="Constantia" charset="0"/>
              </a:rPr>
              <a:t> contacting the news media</a:t>
            </a:r>
          </a:p>
          <a:p>
            <a:pPr eaLnBrk="1" hangingPunct="1">
              <a:spcAft>
                <a:spcPts val="1200"/>
              </a:spcAft>
            </a:pPr>
            <a:r>
              <a:rPr lang="en-US" sz="2800" dirty="0">
                <a:latin typeface="Constantia" charset="0"/>
              </a:rPr>
              <a:t>Anticipate how to shift from personal responsibility to highlighting shared institutional accountability</a:t>
            </a:r>
          </a:p>
          <a:p>
            <a:pPr eaLnBrk="1" hangingPunct="1">
              <a:spcAft>
                <a:spcPts val="1200"/>
              </a:spcAft>
            </a:pPr>
            <a:r>
              <a:rPr lang="en-US" sz="2800" dirty="0">
                <a:latin typeface="Constantia" charset="0"/>
              </a:rPr>
              <a:t>Prepare illustrations to support your points, including visuals, media bites, social math, etc.</a:t>
            </a:r>
          </a:p>
        </p:txBody>
      </p:sp>
    </p:spTree>
    <p:extLst>
      <p:ext uri="{BB962C8B-B14F-4D97-AF65-F5344CB8AC3E}">
        <p14:creationId xmlns:p14="http://schemas.microsoft.com/office/powerpoint/2010/main" val="9381725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z="4400"/>
              <a:t>Media Advocacy:</a:t>
            </a:r>
            <a:r>
              <a:rPr lang="en-US" sz="3600"/>
              <a:t/>
            </a:r>
            <a:br>
              <a:rPr lang="en-US" sz="3600"/>
            </a:br>
            <a:r>
              <a:rPr lang="en-US" sz="3600" i="1"/>
              <a:t>starting point</a:t>
            </a:r>
          </a:p>
        </p:txBody>
      </p:sp>
      <p:sp>
        <p:nvSpPr>
          <p:cNvPr id="115715" name="Rectangle 3"/>
          <p:cNvSpPr>
            <a:spLocks noGrp="1" noChangeArrowheads="1"/>
          </p:cNvSpPr>
          <p:nvPr>
            <p:ph type="body" idx="1"/>
          </p:nvPr>
        </p:nvSpPr>
        <p:spPr/>
        <p:txBody>
          <a:bodyPr/>
          <a:lstStyle/>
          <a:p>
            <a:r>
              <a:rPr lang="en-US" sz="3200"/>
              <a:t>What do you think of the news media?</a:t>
            </a:r>
          </a:p>
          <a:p>
            <a:r>
              <a:rPr lang="en-US" sz="3200"/>
              <a:t>What motivates the news media, in your opinion?</a:t>
            </a:r>
          </a:p>
          <a:p>
            <a:r>
              <a:rPr lang="en-US" sz="3200"/>
              <a:t>What role(s) do you think the news media plays?</a:t>
            </a:r>
          </a:p>
          <a:p>
            <a:r>
              <a:rPr lang="en-US" sz="3200"/>
              <a:t>Who controls the news media?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715">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15715">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5715">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15715">
                                            <p:txEl>
                                              <p:pRg st="1" end="1"/>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5715">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15715">
                                            <p:txEl>
                                              <p:pRg st="2" end="2"/>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5715">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115715">
                                            <p:txEl>
                                              <p:pRg st="3" end="3"/>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Part 4: Getting on the news (framing for access)</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962015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12775" y="228600"/>
            <a:ext cx="8153400" cy="990600"/>
          </a:xfrm>
        </p:spPr>
        <p:txBody>
          <a:bodyPr>
            <a:normAutofit fontScale="90000"/>
          </a:bodyPr>
          <a:lstStyle/>
          <a:p>
            <a:pPr eaLnBrk="1" fontAlgn="auto" hangingPunct="1">
              <a:spcAft>
                <a:spcPts val="0"/>
              </a:spcAft>
              <a:defRPr/>
            </a:pPr>
            <a:r>
              <a:rPr lang="en-US" dirty="0" smtClean="0">
                <a:ea typeface="+mj-ea"/>
                <a:cs typeface="+mj-cs"/>
              </a:rPr>
              <a:t>Getting on the news </a:t>
            </a:r>
            <a:br>
              <a:rPr lang="en-US" dirty="0" smtClean="0">
                <a:ea typeface="+mj-ea"/>
                <a:cs typeface="+mj-cs"/>
              </a:rPr>
            </a:br>
            <a:r>
              <a:rPr lang="en-US" dirty="0" smtClean="0">
                <a:ea typeface="+mj-ea"/>
                <a:cs typeface="+mj-cs"/>
              </a:rPr>
              <a:t>(framing for access)</a:t>
            </a:r>
          </a:p>
        </p:txBody>
      </p:sp>
      <p:sp useBgFill="1">
        <p:nvSpPr>
          <p:cNvPr id="20485" name="Rectangle 5"/>
          <p:cNvSpPr>
            <a:spLocks noChangeArrowheads="1"/>
          </p:cNvSpPr>
          <p:nvPr/>
        </p:nvSpPr>
        <p:spPr bwMode="auto">
          <a:xfrm>
            <a:off x="1023938" y="1604963"/>
            <a:ext cx="6994525" cy="4791075"/>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lstStyle/>
          <a:p>
            <a:pPr fontAlgn="auto">
              <a:lnSpc>
                <a:spcPct val="80000"/>
              </a:lnSpc>
              <a:spcBef>
                <a:spcPct val="50000"/>
              </a:spcBef>
              <a:spcAft>
                <a:spcPts val="0"/>
              </a:spcAft>
              <a:buFont typeface="Wingdings" pitchFamily="2" charset="2"/>
              <a:buChar char="v"/>
              <a:defRPr/>
            </a:pPr>
            <a:r>
              <a:rPr lang="en-US" sz="2800">
                <a:ea typeface="+mn-ea"/>
                <a:cs typeface="+mn-cs"/>
              </a:rPr>
              <a:t> Controversy</a:t>
            </a:r>
          </a:p>
          <a:p>
            <a:pPr fontAlgn="auto">
              <a:lnSpc>
                <a:spcPct val="75000"/>
              </a:lnSpc>
              <a:spcBef>
                <a:spcPct val="50000"/>
              </a:spcBef>
              <a:spcAft>
                <a:spcPts val="0"/>
              </a:spcAft>
              <a:buFont typeface="Wingdings" pitchFamily="2" charset="2"/>
              <a:buChar char="v"/>
              <a:defRPr/>
            </a:pPr>
            <a:r>
              <a:rPr lang="en-US" sz="2800">
                <a:ea typeface="+mn-ea"/>
                <a:cs typeface="+mn-cs"/>
              </a:rPr>
              <a:t> Milestone</a:t>
            </a:r>
          </a:p>
          <a:p>
            <a:pPr fontAlgn="auto">
              <a:lnSpc>
                <a:spcPct val="75000"/>
              </a:lnSpc>
              <a:spcBef>
                <a:spcPct val="50000"/>
              </a:spcBef>
              <a:spcAft>
                <a:spcPts val="0"/>
              </a:spcAft>
              <a:buFont typeface="Wingdings" pitchFamily="2" charset="2"/>
              <a:buChar char="v"/>
              <a:defRPr/>
            </a:pPr>
            <a:r>
              <a:rPr lang="en-US" sz="2800">
                <a:ea typeface="+mn-ea"/>
                <a:cs typeface="+mn-cs"/>
              </a:rPr>
              <a:t> Anniversary Peg</a:t>
            </a:r>
          </a:p>
          <a:p>
            <a:pPr fontAlgn="auto">
              <a:lnSpc>
                <a:spcPct val="75000"/>
              </a:lnSpc>
              <a:spcBef>
                <a:spcPct val="50000"/>
              </a:spcBef>
              <a:spcAft>
                <a:spcPts val="0"/>
              </a:spcAft>
              <a:buFont typeface="Wingdings" pitchFamily="2" charset="2"/>
              <a:buChar char="v"/>
              <a:defRPr/>
            </a:pPr>
            <a:r>
              <a:rPr lang="en-US" sz="2800">
                <a:ea typeface="+mn-ea"/>
                <a:cs typeface="+mn-cs"/>
              </a:rPr>
              <a:t> Irony</a:t>
            </a:r>
          </a:p>
          <a:p>
            <a:pPr fontAlgn="auto">
              <a:lnSpc>
                <a:spcPct val="75000"/>
              </a:lnSpc>
              <a:spcBef>
                <a:spcPct val="50000"/>
              </a:spcBef>
              <a:spcAft>
                <a:spcPts val="0"/>
              </a:spcAft>
              <a:buFont typeface="Wingdings" pitchFamily="2" charset="2"/>
              <a:buChar char="v"/>
              <a:defRPr/>
            </a:pPr>
            <a:r>
              <a:rPr lang="en-US" sz="2800">
                <a:ea typeface="+mn-ea"/>
                <a:cs typeface="+mn-cs"/>
              </a:rPr>
              <a:t> Celebrity</a:t>
            </a:r>
          </a:p>
          <a:p>
            <a:pPr fontAlgn="auto">
              <a:lnSpc>
                <a:spcPct val="75000"/>
              </a:lnSpc>
              <a:spcBef>
                <a:spcPct val="50000"/>
              </a:spcBef>
              <a:spcAft>
                <a:spcPts val="0"/>
              </a:spcAft>
              <a:buFont typeface="Wingdings" pitchFamily="2" charset="2"/>
              <a:buChar char="v"/>
              <a:defRPr/>
            </a:pPr>
            <a:r>
              <a:rPr lang="en-US" sz="2800">
                <a:ea typeface="+mn-ea"/>
                <a:cs typeface="+mn-cs"/>
              </a:rPr>
              <a:t> Breakthrough</a:t>
            </a:r>
          </a:p>
          <a:p>
            <a:pPr fontAlgn="auto">
              <a:lnSpc>
                <a:spcPct val="75000"/>
              </a:lnSpc>
              <a:spcBef>
                <a:spcPct val="50000"/>
              </a:spcBef>
              <a:spcAft>
                <a:spcPts val="0"/>
              </a:spcAft>
              <a:buFont typeface="Wingdings" pitchFamily="2" charset="2"/>
              <a:buChar char="v"/>
              <a:defRPr/>
            </a:pPr>
            <a:r>
              <a:rPr lang="en-US" sz="2800">
                <a:ea typeface="+mn-ea"/>
                <a:cs typeface="+mn-cs"/>
              </a:rPr>
              <a:t> Local Peg</a:t>
            </a:r>
          </a:p>
          <a:p>
            <a:pPr fontAlgn="auto">
              <a:lnSpc>
                <a:spcPct val="75000"/>
              </a:lnSpc>
              <a:spcBef>
                <a:spcPct val="50000"/>
              </a:spcBef>
              <a:spcAft>
                <a:spcPts val="0"/>
              </a:spcAft>
              <a:buFont typeface="Wingdings" pitchFamily="2" charset="2"/>
              <a:buChar char="v"/>
              <a:defRPr/>
            </a:pPr>
            <a:r>
              <a:rPr lang="en-US" sz="2800">
                <a:ea typeface="+mn-ea"/>
                <a:cs typeface="+mn-cs"/>
              </a:rPr>
              <a:t> Personalize</a:t>
            </a:r>
          </a:p>
          <a:p>
            <a:pPr fontAlgn="auto">
              <a:lnSpc>
                <a:spcPct val="75000"/>
              </a:lnSpc>
              <a:spcBef>
                <a:spcPct val="50000"/>
              </a:spcBef>
              <a:spcAft>
                <a:spcPts val="0"/>
              </a:spcAft>
              <a:buFont typeface="Wingdings" pitchFamily="2" charset="2"/>
              <a:buChar char="v"/>
              <a:defRPr/>
            </a:pPr>
            <a:r>
              <a:rPr lang="en-US" sz="2800">
                <a:ea typeface="+mn-ea"/>
                <a:cs typeface="+mn-cs"/>
              </a:rPr>
              <a:t> Injustice</a:t>
            </a:r>
          </a:p>
        </p:txBody>
      </p:sp>
    </p:spTree>
    <p:extLst>
      <p:ext uri="{BB962C8B-B14F-4D97-AF65-F5344CB8AC3E}">
        <p14:creationId xmlns:p14="http://schemas.microsoft.com/office/powerpoint/2010/main" val="2251685556"/>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xfrm>
            <a:off x="612775" y="228600"/>
            <a:ext cx="8153400" cy="990600"/>
          </a:xfrm>
        </p:spPr>
        <p:txBody>
          <a:bodyPr/>
          <a:lstStyle/>
          <a:p>
            <a:pPr eaLnBrk="1" hangingPunct="1"/>
            <a:r>
              <a:rPr lang="en-US" sz="5400" dirty="0">
                <a:latin typeface="Tw Cen MT" charset="0"/>
              </a:rPr>
              <a:t>Access strategies</a:t>
            </a:r>
          </a:p>
        </p:txBody>
      </p:sp>
      <p:sp>
        <p:nvSpPr>
          <p:cNvPr id="21506" name="Rectangle 3"/>
          <p:cNvSpPr>
            <a:spLocks noGrp="1" noChangeArrowheads="1"/>
          </p:cNvSpPr>
          <p:nvPr>
            <p:ph type="body" idx="1"/>
          </p:nvPr>
        </p:nvSpPr>
        <p:spPr>
          <a:xfrm>
            <a:off x="612775" y="1600200"/>
            <a:ext cx="8153400" cy="4495800"/>
          </a:xfrm>
        </p:spPr>
        <p:txBody>
          <a:bodyPr/>
          <a:lstStyle/>
          <a:p>
            <a:pPr eaLnBrk="1" hangingPunct="1"/>
            <a:endParaRPr lang="en-US">
              <a:latin typeface="Tw Cen MT" charset="0"/>
            </a:endParaRPr>
          </a:p>
        </p:txBody>
      </p:sp>
      <p:sp useBgFill="1">
        <p:nvSpPr>
          <p:cNvPr id="22533" name="Rectangle 5"/>
          <p:cNvSpPr>
            <a:spLocks noChangeArrowheads="1"/>
          </p:cNvSpPr>
          <p:nvPr/>
        </p:nvSpPr>
        <p:spPr bwMode="auto">
          <a:xfrm>
            <a:off x="1023938" y="1604963"/>
            <a:ext cx="6994525" cy="4619625"/>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lstStyle/>
          <a:p>
            <a:pPr marL="228600" indent="228600" fontAlgn="auto">
              <a:lnSpc>
                <a:spcPct val="80000"/>
              </a:lnSpc>
              <a:spcBef>
                <a:spcPct val="50000"/>
              </a:spcBef>
              <a:spcAft>
                <a:spcPts val="0"/>
              </a:spcAft>
              <a:defRPr/>
            </a:pPr>
            <a:endParaRPr lang="en-US" sz="3200" dirty="0">
              <a:ea typeface="+mn-ea"/>
              <a:cs typeface="+mn-cs"/>
            </a:endParaRPr>
          </a:p>
          <a:p>
            <a:pPr marL="742950" indent="-514350" fontAlgn="auto">
              <a:spcBef>
                <a:spcPts val="0"/>
              </a:spcBef>
              <a:spcAft>
                <a:spcPts val="0"/>
              </a:spcAft>
              <a:buFont typeface="+mj-lt"/>
              <a:buAutoNum type="arabicPeriod"/>
              <a:defRPr/>
            </a:pPr>
            <a:r>
              <a:rPr lang="en-US" sz="2800" dirty="0">
                <a:ea typeface="+mn-ea"/>
                <a:cs typeface="+mn-cs"/>
              </a:rPr>
              <a:t> Monitoring the media, developing a press list and relationships</a:t>
            </a:r>
            <a:br>
              <a:rPr lang="en-US" sz="2800" dirty="0">
                <a:ea typeface="+mn-ea"/>
                <a:cs typeface="+mn-cs"/>
              </a:rPr>
            </a:br>
            <a:endParaRPr lang="en-US" sz="2800" dirty="0">
              <a:ea typeface="+mn-ea"/>
              <a:cs typeface="+mn-cs"/>
            </a:endParaRPr>
          </a:p>
          <a:p>
            <a:pPr marL="742950" indent="-514350" fontAlgn="auto">
              <a:spcBef>
                <a:spcPts val="0"/>
              </a:spcBef>
              <a:spcAft>
                <a:spcPts val="0"/>
              </a:spcAft>
              <a:buFont typeface="+mj-lt"/>
              <a:buAutoNum type="arabicPeriod"/>
              <a:defRPr/>
            </a:pPr>
            <a:r>
              <a:rPr lang="en-US" sz="2800" dirty="0">
                <a:ea typeface="+mn-ea"/>
                <a:cs typeface="+mn-cs"/>
              </a:rPr>
              <a:t> Creating News</a:t>
            </a:r>
            <a:br>
              <a:rPr lang="en-US" sz="2800" dirty="0">
                <a:ea typeface="+mn-ea"/>
                <a:cs typeface="+mn-cs"/>
              </a:rPr>
            </a:br>
            <a:endParaRPr lang="en-US" sz="2800" dirty="0">
              <a:ea typeface="+mn-ea"/>
              <a:cs typeface="+mn-cs"/>
            </a:endParaRPr>
          </a:p>
          <a:p>
            <a:pPr marL="742950" indent="-514350" fontAlgn="auto">
              <a:spcBef>
                <a:spcPts val="0"/>
              </a:spcBef>
              <a:spcAft>
                <a:spcPts val="0"/>
              </a:spcAft>
              <a:buFont typeface="+mj-lt"/>
              <a:buAutoNum type="arabicPeriod"/>
              <a:defRPr/>
            </a:pPr>
            <a:r>
              <a:rPr lang="en-US" sz="2800" dirty="0">
                <a:ea typeface="+mn-ea"/>
                <a:cs typeface="+mn-cs"/>
              </a:rPr>
              <a:t> Using Breaking News </a:t>
            </a:r>
          </a:p>
          <a:p>
            <a:pPr marL="228600" fontAlgn="auto">
              <a:spcBef>
                <a:spcPts val="0"/>
              </a:spcBef>
              <a:spcAft>
                <a:spcPts val="0"/>
              </a:spcAft>
              <a:defRPr/>
            </a:pPr>
            <a:endParaRPr lang="en-US" sz="2800" dirty="0">
              <a:ea typeface="+mn-ea"/>
              <a:cs typeface="+mn-cs"/>
            </a:endParaRPr>
          </a:p>
          <a:p>
            <a:pPr marL="742950" indent="-514350" fontAlgn="auto">
              <a:spcBef>
                <a:spcPts val="0"/>
              </a:spcBef>
              <a:spcAft>
                <a:spcPts val="0"/>
              </a:spcAft>
              <a:buFont typeface="+mj-lt"/>
              <a:buAutoNum type="arabicPeriod"/>
              <a:defRPr/>
            </a:pPr>
            <a:r>
              <a:rPr lang="en-US" sz="2800" dirty="0">
                <a:ea typeface="+mn-ea"/>
                <a:cs typeface="+mn-cs"/>
              </a:rPr>
              <a:t> Using Editorial Pages, </a:t>
            </a:r>
            <a:r>
              <a:rPr lang="en-US" sz="2800" dirty="0" smtClean="0">
                <a:ea typeface="+mn-ea"/>
                <a:cs typeface="+mn-cs"/>
              </a:rPr>
              <a:t>Paid </a:t>
            </a:r>
            <a:r>
              <a:rPr lang="en-US" sz="2800" dirty="0">
                <a:ea typeface="+mn-ea"/>
                <a:cs typeface="+mn-cs"/>
              </a:rPr>
              <a:t>Advertising</a:t>
            </a:r>
            <a:endParaRPr lang="en-US" sz="3200" dirty="0">
              <a:ea typeface="+mn-ea"/>
              <a:cs typeface="+mn-cs"/>
            </a:endParaRPr>
          </a:p>
        </p:txBody>
      </p:sp>
    </p:spTree>
    <p:extLst>
      <p:ext uri="{BB962C8B-B14F-4D97-AF65-F5344CB8AC3E}">
        <p14:creationId xmlns:p14="http://schemas.microsoft.com/office/powerpoint/2010/main" val="1229440893"/>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612775" y="228600"/>
            <a:ext cx="8153400" cy="990600"/>
          </a:xfrm>
        </p:spPr>
        <p:txBody>
          <a:bodyPr/>
          <a:lstStyle/>
          <a:p>
            <a:pPr eaLnBrk="1" hangingPunct="1"/>
            <a:r>
              <a:rPr lang="en-US" sz="4000" b="1" dirty="0">
                <a:solidFill>
                  <a:schemeClr val="bg1"/>
                </a:solidFill>
                <a:latin typeface="Tw Cen MT" charset="0"/>
              </a:rPr>
              <a:t>Getting on the news</a:t>
            </a:r>
            <a:br>
              <a:rPr lang="en-US" sz="4000" b="1" dirty="0">
                <a:solidFill>
                  <a:schemeClr val="bg1"/>
                </a:solidFill>
                <a:latin typeface="Tw Cen MT" charset="0"/>
              </a:rPr>
            </a:br>
            <a:r>
              <a:rPr lang="en-US" sz="4000" b="1" dirty="0">
                <a:solidFill>
                  <a:schemeClr val="bg1"/>
                </a:solidFill>
                <a:latin typeface="Tw Cen MT" charset="0"/>
              </a:rPr>
              <a:t>(</a:t>
            </a:r>
            <a:r>
              <a:rPr lang="en-US" sz="4000" b="1" i="1" dirty="0">
                <a:solidFill>
                  <a:schemeClr val="bg1"/>
                </a:solidFill>
                <a:latin typeface="Tw Cen MT" charset="0"/>
              </a:rPr>
              <a:t>framing for access)</a:t>
            </a:r>
          </a:p>
        </p:txBody>
      </p:sp>
      <p:sp>
        <p:nvSpPr>
          <p:cNvPr id="27650" name="Rectangle 3"/>
          <p:cNvSpPr>
            <a:spLocks noGrp="1" noChangeArrowheads="1"/>
          </p:cNvSpPr>
          <p:nvPr>
            <p:ph type="body" idx="1"/>
          </p:nvPr>
        </p:nvSpPr>
        <p:spPr>
          <a:xfrm>
            <a:off x="533400" y="1828800"/>
            <a:ext cx="8153400" cy="4191000"/>
          </a:xfrm>
        </p:spPr>
        <p:txBody>
          <a:bodyPr/>
          <a:lstStyle/>
          <a:p>
            <a:pPr eaLnBrk="1" hangingPunct="1"/>
            <a:r>
              <a:rPr lang="en-US" sz="3600" b="1" dirty="0">
                <a:latin typeface="Tw Cen MT" charset="0"/>
              </a:rPr>
              <a:t>Create news</a:t>
            </a:r>
          </a:p>
          <a:p>
            <a:pPr lvl="1" eaLnBrk="1" hangingPunct="1"/>
            <a:r>
              <a:rPr lang="en-US" sz="2800" b="1" dirty="0">
                <a:latin typeface="Tw Cen MT" charset="0"/>
              </a:rPr>
              <a:t>Reports, demands, events, announcements</a:t>
            </a:r>
          </a:p>
          <a:p>
            <a:pPr lvl="2" eaLnBrk="1" hangingPunct="1"/>
            <a:r>
              <a:rPr lang="en-US" sz="2800" b="1" dirty="0">
                <a:latin typeface="Tw Cen MT" charset="0"/>
              </a:rPr>
              <a:t>Budweiser frogs…</a:t>
            </a:r>
          </a:p>
          <a:p>
            <a:pPr eaLnBrk="1" hangingPunct="1"/>
            <a:r>
              <a:rPr lang="en-US" sz="3600" b="1" dirty="0">
                <a:latin typeface="Tw Cen MT" charset="0"/>
              </a:rPr>
              <a:t>Piggyback on breaking news</a:t>
            </a:r>
          </a:p>
          <a:p>
            <a:pPr lvl="1" eaLnBrk="1" hangingPunct="1"/>
            <a:r>
              <a:rPr lang="en-US" sz="2800" b="1" dirty="0">
                <a:latin typeface="Tw Cen MT" charset="0"/>
              </a:rPr>
              <a:t>FDA law implementation</a:t>
            </a:r>
          </a:p>
        </p:txBody>
      </p:sp>
    </p:spTree>
    <p:extLst>
      <p:ext uri="{BB962C8B-B14F-4D97-AF65-F5344CB8AC3E}">
        <p14:creationId xmlns:p14="http://schemas.microsoft.com/office/powerpoint/2010/main" val="403233688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xfrm>
            <a:off x="612775" y="228600"/>
            <a:ext cx="8153400" cy="990600"/>
          </a:xfrm>
        </p:spPr>
        <p:txBody>
          <a:bodyPr/>
          <a:lstStyle/>
          <a:p>
            <a:pPr eaLnBrk="1" hangingPunct="1"/>
            <a:r>
              <a:rPr lang="en-US">
                <a:latin typeface="Tw Cen MT" charset="0"/>
              </a:rPr>
              <a:t>News Events</a:t>
            </a:r>
          </a:p>
        </p:txBody>
      </p:sp>
      <p:sp>
        <p:nvSpPr>
          <p:cNvPr id="29698" name="Rectangle 3"/>
          <p:cNvSpPr>
            <a:spLocks noGrp="1" noChangeArrowheads="1"/>
          </p:cNvSpPr>
          <p:nvPr>
            <p:ph type="body" idx="1"/>
          </p:nvPr>
        </p:nvSpPr>
        <p:spPr>
          <a:xfrm>
            <a:off x="612775" y="1600200"/>
            <a:ext cx="8153400" cy="4495800"/>
          </a:xfrm>
        </p:spPr>
        <p:txBody>
          <a:bodyPr/>
          <a:lstStyle/>
          <a:p>
            <a:pPr eaLnBrk="1" hangingPunct="1"/>
            <a:r>
              <a:rPr lang="en-US" sz="3600">
                <a:latin typeface="Tw Cen MT" charset="0"/>
              </a:rPr>
              <a:t>MAKE THEM COUNT</a:t>
            </a:r>
          </a:p>
          <a:p>
            <a:pPr lvl="1" eaLnBrk="1" hangingPunct="1"/>
            <a:r>
              <a:rPr lang="en-US" sz="3200">
                <a:latin typeface="Tw Cen MT" charset="0"/>
              </a:rPr>
              <a:t>Why have the event?</a:t>
            </a:r>
          </a:p>
          <a:p>
            <a:pPr lvl="1" eaLnBrk="1" hangingPunct="1"/>
            <a:r>
              <a:rPr lang="en-US" sz="3200">
                <a:latin typeface="Tw Cen MT" charset="0"/>
              </a:rPr>
              <a:t>Is a news event the best way to reach your goals?</a:t>
            </a:r>
          </a:p>
          <a:p>
            <a:pPr lvl="1" eaLnBrk="1" hangingPunct="1"/>
            <a:r>
              <a:rPr lang="en-US" sz="3200">
                <a:latin typeface="Tw Cen MT" charset="0"/>
              </a:rPr>
              <a:t>What is the objective of this specific event? </a:t>
            </a:r>
          </a:p>
          <a:p>
            <a:pPr lvl="2" eaLnBrk="1" hangingPunct="1"/>
            <a:r>
              <a:rPr lang="en-US" sz="2800">
                <a:latin typeface="Tw Cen MT" charset="0"/>
              </a:rPr>
              <a:t>What should reporters walk away with?</a:t>
            </a:r>
          </a:p>
          <a:p>
            <a:pPr lvl="2" eaLnBrk="1" hangingPunct="1"/>
            <a:r>
              <a:rPr lang="en-US" sz="2800">
                <a:latin typeface="Tw Cen MT" charset="0"/>
              </a:rPr>
              <a:t>FOCUS</a:t>
            </a:r>
          </a:p>
          <a:p>
            <a:pPr lvl="1" eaLnBrk="1" hangingPunct="1"/>
            <a:r>
              <a:rPr lang="en-US" sz="3200">
                <a:latin typeface="Tw Cen MT" charset="0"/>
              </a:rPr>
              <a:t>Why should the media cover your event?</a:t>
            </a:r>
          </a:p>
        </p:txBody>
      </p:sp>
    </p:spTree>
    <p:extLst>
      <p:ext uri="{BB962C8B-B14F-4D97-AF65-F5344CB8AC3E}">
        <p14:creationId xmlns:p14="http://schemas.microsoft.com/office/powerpoint/2010/main" val="61640632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a:xfrm>
            <a:off x="612775" y="228600"/>
            <a:ext cx="8153400" cy="990600"/>
          </a:xfrm>
        </p:spPr>
        <p:txBody>
          <a:bodyPr/>
          <a:lstStyle/>
          <a:p>
            <a:pPr eaLnBrk="1" hangingPunct="1"/>
            <a:r>
              <a:rPr lang="en-US">
                <a:latin typeface="Tw Cen MT" charset="0"/>
              </a:rPr>
              <a:t>Going beyond the news…</a:t>
            </a:r>
          </a:p>
        </p:txBody>
      </p:sp>
      <p:sp>
        <p:nvSpPr>
          <p:cNvPr id="37890" name="Rectangle 3"/>
          <p:cNvSpPr>
            <a:spLocks noGrp="1" noChangeArrowheads="1"/>
          </p:cNvSpPr>
          <p:nvPr>
            <p:ph type="body" idx="1"/>
          </p:nvPr>
        </p:nvSpPr>
        <p:spPr>
          <a:xfrm>
            <a:off x="612775" y="1600200"/>
            <a:ext cx="8153400" cy="4495800"/>
          </a:xfrm>
        </p:spPr>
        <p:txBody>
          <a:bodyPr/>
          <a:lstStyle/>
          <a:p>
            <a:pPr eaLnBrk="1" hangingPunct="1"/>
            <a:r>
              <a:rPr lang="en-US" sz="3200" dirty="0">
                <a:latin typeface="Tw Cen MT" charset="0"/>
              </a:rPr>
              <a:t>Use opinion pages</a:t>
            </a:r>
          </a:p>
          <a:p>
            <a:pPr lvl="1" eaLnBrk="1" hangingPunct="1"/>
            <a:r>
              <a:rPr lang="en-US" sz="2400" dirty="0">
                <a:latin typeface="Tw Cen MT" charset="0"/>
              </a:rPr>
              <a:t>Letters to the </a:t>
            </a:r>
            <a:r>
              <a:rPr lang="en-US" sz="2400" dirty="0" smtClean="0">
                <a:latin typeface="Tw Cen MT" charset="0"/>
              </a:rPr>
              <a:t>editor</a:t>
            </a:r>
          </a:p>
          <a:p>
            <a:pPr lvl="1" eaLnBrk="1" hangingPunct="1"/>
            <a:r>
              <a:rPr lang="en-US" sz="2400" dirty="0" smtClean="0">
                <a:latin typeface="Tw Cen MT" charset="0"/>
              </a:rPr>
              <a:t>On-line “comments” sections</a:t>
            </a:r>
            <a:endParaRPr lang="en-US" sz="2400" dirty="0">
              <a:latin typeface="Tw Cen MT" charset="0"/>
            </a:endParaRPr>
          </a:p>
          <a:p>
            <a:pPr lvl="1" eaLnBrk="1" hangingPunct="1"/>
            <a:r>
              <a:rPr lang="en-US" sz="2400" dirty="0">
                <a:latin typeface="Tw Cen MT" charset="0"/>
              </a:rPr>
              <a:t>Editorials</a:t>
            </a:r>
          </a:p>
          <a:p>
            <a:pPr lvl="1" eaLnBrk="1" hangingPunct="1"/>
            <a:r>
              <a:rPr lang="en-US" sz="2400" dirty="0">
                <a:latin typeface="Tw Cen MT" charset="0"/>
              </a:rPr>
              <a:t>Op-ed pieces</a:t>
            </a:r>
          </a:p>
          <a:p>
            <a:pPr eaLnBrk="1" hangingPunct="1"/>
            <a:r>
              <a:rPr lang="en-US" sz="3200" dirty="0">
                <a:latin typeface="Tw Cen MT" charset="0"/>
              </a:rPr>
              <a:t>Consider all kinds of media</a:t>
            </a:r>
          </a:p>
          <a:p>
            <a:pPr lvl="1" eaLnBrk="1" hangingPunct="1"/>
            <a:r>
              <a:rPr lang="en-US" sz="2400" dirty="0">
                <a:latin typeface="Tw Cen MT" charset="0"/>
              </a:rPr>
              <a:t>Radio</a:t>
            </a:r>
          </a:p>
          <a:p>
            <a:pPr lvl="1" eaLnBrk="1" hangingPunct="1"/>
            <a:r>
              <a:rPr lang="en-US" sz="2400" dirty="0">
                <a:latin typeface="Tw Cen MT" charset="0"/>
              </a:rPr>
              <a:t>Paid advertising</a:t>
            </a:r>
          </a:p>
          <a:p>
            <a:pPr lvl="1" eaLnBrk="1" hangingPunct="1"/>
            <a:r>
              <a:rPr lang="en-US" sz="2400" dirty="0">
                <a:latin typeface="Tw Cen MT" charset="0"/>
              </a:rPr>
              <a:t>Internet</a:t>
            </a:r>
          </a:p>
        </p:txBody>
      </p:sp>
    </p:spTree>
    <p:extLst>
      <p:ext uri="{BB962C8B-B14F-4D97-AF65-F5344CB8AC3E}">
        <p14:creationId xmlns:p14="http://schemas.microsoft.com/office/powerpoint/2010/main" val="144819791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fontScale="90000"/>
          </a:bodyPr>
          <a:lstStyle/>
          <a:p>
            <a:pPr eaLnBrk="1" fontAlgn="auto" hangingPunct="1">
              <a:spcAft>
                <a:spcPts val="0"/>
              </a:spcAft>
              <a:defRPr/>
            </a:pPr>
            <a:r>
              <a:rPr lang="en-US" dirty="0" smtClean="0">
                <a:ea typeface="+mj-ea"/>
                <a:cs typeface="+mj-cs"/>
              </a:rPr>
              <a:t>Role of paid media in media advocacy</a:t>
            </a:r>
            <a:endParaRPr lang="en-US" dirty="0">
              <a:ea typeface="+mj-ea"/>
              <a:cs typeface="+mj-cs"/>
            </a:endParaRPr>
          </a:p>
        </p:txBody>
      </p:sp>
      <p:sp>
        <p:nvSpPr>
          <p:cNvPr id="23554" name="Content Placeholder 2"/>
          <p:cNvSpPr>
            <a:spLocks noGrp="1"/>
          </p:cNvSpPr>
          <p:nvPr>
            <p:ph sz="quarter" idx="1"/>
          </p:nvPr>
        </p:nvSpPr>
        <p:spPr>
          <a:xfrm>
            <a:off x="762000" y="1371600"/>
            <a:ext cx="8153400" cy="4495800"/>
          </a:xfrm>
        </p:spPr>
        <p:txBody>
          <a:bodyPr/>
          <a:lstStyle/>
          <a:p>
            <a:pPr eaLnBrk="1" hangingPunct="1"/>
            <a:r>
              <a:rPr lang="en-US" sz="2800" dirty="0">
                <a:latin typeface="Tw Cen MT" charset="0"/>
              </a:rPr>
              <a:t>Rarely used</a:t>
            </a:r>
          </a:p>
          <a:p>
            <a:pPr eaLnBrk="1" hangingPunct="1"/>
            <a:r>
              <a:rPr lang="en-US" sz="2800" dirty="0">
                <a:latin typeface="Tw Cen MT" charset="0"/>
              </a:rPr>
              <a:t>Designed to feed or generate </a:t>
            </a:r>
            <a:r>
              <a:rPr lang="ja-JP" altLang="en-US" sz="2800" dirty="0">
                <a:latin typeface="Tw Cen MT" charset="0"/>
              </a:rPr>
              <a:t>“</a:t>
            </a:r>
            <a:r>
              <a:rPr lang="en-US" altLang="ja-JP" sz="2800" dirty="0">
                <a:latin typeface="Tw Cen MT" charset="0"/>
              </a:rPr>
              <a:t>earned media</a:t>
            </a:r>
            <a:r>
              <a:rPr lang="ja-JP" altLang="en-US" sz="2800" dirty="0">
                <a:latin typeface="Tw Cen MT" charset="0"/>
              </a:rPr>
              <a:t>”</a:t>
            </a:r>
            <a:endParaRPr lang="en-US" sz="2800" dirty="0">
              <a:latin typeface="Tw Cen MT" charset="0"/>
            </a:endParaRPr>
          </a:p>
        </p:txBody>
      </p:sp>
      <p:pic>
        <p:nvPicPr>
          <p:cNvPr id="6" name="new.vo.9.mpg" descr="/WPDOCS/Pew/new.vo.9.mpg">
            <a:hlinkClick r:id="" action="ppaction://media"/>
          </p:cNvPr>
          <p:cNvPicPr>
            <a:picLocks noRot="1"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1981200" y="2514600"/>
            <a:ext cx="5364163"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71742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100000">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153400" cy="990600"/>
          </a:xfrm>
        </p:spPr>
        <p:txBody>
          <a:bodyPr/>
          <a:lstStyle/>
          <a:p>
            <a:pPr eaLnBrk="1" fontAlgn="auto" hangingPunct="1">
              <a:spcAft>
                <a:spcPts val="0"/>
              </a:spcAft>
              <a:defRPr/>
            </a:pPr>
            <a:r>
              <a:rPr lang="en-US" dirty="0" smtClean="0">
                <a:ea typeface="+mj-ea"/>
                <a:cs typeface="+mj-cs"/>
              </a:rPr>
              <a:t>Pitching stories</a:t>
            </a:r>
            <a:endParaRPr lang="en-US" dirty="0">
              <a:ea typeface="+mj-ea"/>
              <a:cs typeface="+mj-cs"/>
            </a:endParaRPr>
          </a:p>
        </p:txBody>
      </p:sp>
      <p:sp>
        <p:nvSpPr>
          <p:cNvPr id="41986" name="Content Placeholder 2"/>
          <p:cNvSpPr>
            <a:spLocks noGrp="1"/>
          </p:cNvSpPr>
          <p:nvPr>
            <p:ph idx="1"/>
          </p:nvPr>
        </p:nvSpPr>
        <p:spPr>
          <a:xfrm>
            <a:off x="609600" y="990600"/>
            <a:ext cx="8153400" cy="4495800"/>
          </a:xfrm>
        </p:spPr>
        <p:txBody>
          <a:bodyPr/>
          <a:lstStyle/>
          <a:p>
            <a:pPr eaLnBrk="1" hangingPunct="1"/>
            <a:r>
              <a:rPr lang="en-US" sz="3200" dirty="0">
                <a:latin typeface="Tw Cen MT" charset="0"/>
              </a:rPr>
              <a:t>Is this a good time to talk?</a:t>
            </a:r>
          </a:p>
          <a:p>
            <a:pPr eaLnBrk="1" hangingPunct="1"/>
            <a:r>
              <a:rPr lang="en-US" sz="3200" dirty="0">
                <a:latin typeface="Tw Cen MT" charset="0"/>
              </a:rPr>
              <a:t>Pitch to reporters you know, and get to know lots of reporters (or people who know lots of reporters)</a:t>
            </a:r>
          </a:p>
          <a:p>
            <a:pPr eaLnBrk="1" hangingPunct="1"/>
            <a:r>
              <a:rPr lang="en-US" sz="3200" dirty="0">
                <a:latin typeface="Tw Cen MT" charset="0"/>
              </a:rPr>
              <a:t>Emphasize what is newsworthy about your story:</a:t>
            </a:r>
          </a:p>
          <a:p>
            <a:pPr lvl="1" eaLnBrk="1" hangingPunct="1"/>
            <a:r>
              <a:rPr lang="en-US" sz="2800" dirty="0">
                <a:latin typeface="Tw Cen MT" charset="0"/>
              </a:rPr>
              <a:t>Conflict</a:t>
            </a:r>
          </a:p>
          <a:p>
            <a:pPr lvl="1" eaLnBrk="1" hangingPunct="1"/>
            <a:r>
              <a:rPr lang="en-US" sz="2800" dirty="0">
                <a:latin typeface="Tw Cen MT" charset="0"/>
              </a:rPr>
              <a:t>Controversy</a:t>
            </a:r>
          </a:p>
          <a:p>
            <a:pPr lvl="1" eaLnBrk="1" hangingPunct="1"/>
            <a:r>
              <a:rPr lang="en-US" sz="2800" dirty="0">
                <a:latin typeface="Tw Cen MT" charset="0"/>
              </a:rPr>
              <a:t>Significance</a:t>
            </a:r>
          </a:p>
          <a:p>
            <a:pPr lvl="1" eaLnBrk="1" hangingPunct="1"/>
            <a:r>
              <a:rPr lang="en-US" sz="2800" dirty="0">
                <a:latin typeface="Tw Cen MT" charset="0"/>
              </a:rPr>
              <a:t>Timeliness</a:t>
            </a:r>
          </a:p>
          <a:p>
            <a:pPr lvl="1" eaLnBrk="1" hangingPunct="1"/>
            <a:endParaRPr lang="en-US" dirty="0">
              <a:latin typeface="Book Antiqua" charset="0"/>
            </a:endParaRPr>
          </a:p>
        </p:txBody>
      </p:sp>
    </p:spTree>
    <p:extLst>
      <p:ext uri="{BB962C8B-B14F-4D97-AF65-F5344CB8AC3E}">
        <p14:creationId xmlns:p14="http://schemas.microsoft.com/office/powerpoint/2010/main" val="425106425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09600" y="0"/>
            <a:ext cx="8153400" cy="990600"/>
          </a:xfrm>
        </p:spPr>
        <p:txBody>
          <a:bodyPr/>
          <a:lstStyle/>
          <a:p>
            <a:pPr eaLnBrk="1" hangingPunct="1">
              <a:defRPr/>
            </a:pPr>
            <a:r>
              <a:rPr lang="en-US" dirty="0" smtClean="0">
                <a:cs typeface="+mj-cs"/>
              </a:rPr>
              <a:t>Pitching:  The Cardinal </a:t>
            </a:r>
            <a:r>
              <a:rPr lang="en-US" dirty="0">
                <a:cs typeface="+mj-cs"/>
              </a:rPr>
              <a:t>Rule</a:t>
            </a:r>
          </a:p>
        </p:txBody>
      </p:sp>
      <p:sp>
        <p:nvSpPr>
          <p:cNvPr id="44034" name="Rectangle 3"/>
          <p:cNvSpPr>
            <a:spLocks noGrp="1" noChangeArrowheads="1"/>
          </p:cNvSpPr>
          <p:nvPr>
            <p:ph type="body" idx="1"/>
          </p:nvPr>
        </p:nvSpPr>
        <p:spPr>
          <a:xfrm>
            <a:off x="609600" y="1219200"/>
            <a:ext cx="8153400" cy="4495800"/>
          </a:xfrm>
        </p:spPr>
        <p:txBody>
          <a:bodyPr/>
          <a:lstStyle/>
          <a:p>
            <a:pPr eaLnBrk="1" hangingPunct="1">
              <a:spcBef>
                <a:spcPts val="1200"/>
              </a:spcBef>
            </a:pPr>
            <a:r>
              <a:rPr lang="en-US" sz="2700" dirty="0">
                <a:latin typeface="Tw Cen MT" charset="0"/>
              </a:rPr>
              <a:t>PITCH STORIES NOT PROBLEMS.</a:t>
            </a:r>
          </a:p>
          <a:p>
            <a:pPr lvl="1" eaLnBrk="1" hangingPunct="1">
              <a:spcBef>
                <a:spcPts val="1200"/>
              </a:spcBef>
            </a:pPr>
            <a:r>
              <a:rPr lang="en-US" sz="2200" dirty="0">
                <a:latin typeface="Tw Cen MT" charset="0"/>
              </a:rPr>
              <a:t>News is a competition – help the journalist compete.</a:t>
            </a:r>
          </a:p>
          <a:p>
            <a:pPr lvl="1" eaLnBrk="1" hangingPunct="1">
              <a:spcBef>
                <a:spcPts val="1200"/>
              </a:spcBef>
            </a:pPr>
            <a:r>
              <a:rPr lang="en-US" sz="2200" dirty="0">
                <a:latin typeface="Tw Cen MT" charset="0"/>
              </a:rPr>
              <a:t>News selection – based on:</a:t>
            </a:r>
          </a:p>
          <a:p>
            <a:pPr lvl="2" eaLnBrk="1" hangingPunct="1">
              <a:spcBef>
                <a:spcPts val="1200"/>
              </a:spcBef>
            </a:pPr>
            <a:r>
              <a:rPr lang="en-US" sz="2000" dirty="0">
                <a:latin typeface="Tw Cen MT" charset="0"/>
              </a:rPr>
              <a:t>Natural or spontaneous events – weather, fire, murder, strikes, personal achievements, etc.</a:t>
            </a:r>
          </a:p>
          <a:p>
            <a:pPr lvl="2" eaLnBrk="1" hangingPunct="1">
              <a:spcBef>
                <a:spcPts val="1200"/>
              </a:spcBef>
            </a:pPr>
            <a:r>
              <a:rPr lang="en-US" sz="2000" dirty="0">
                <a:latin typeface="Tw Cen MT" charset="0"/>
              </a:rPr>
              <a:t>Constructed events – news conferences, staged events, etc.</a:t>
            </a:r>
          </a:p>
          <a:p>
            <a:pPr lvl="2" eaLnBrk="1" hangingPunct="1">
              <a:spcBef>
                <a:spcPts val="1200"/>
              </a:spcBef>
            </a:pPr>
            <a:r>
              <a:rPr lang="en-US" sz="2000" dirty="0">
                <a:latin typeface="Tw Cen MT" charset="0"/>
              </a:rPr>
              <a:t>Personal interests of journalists/editors</a:t>
            </a:r>
          </a:p>
          <a:p>
            <a:pPr lvl="2" eaLnBrk="1" hangingPunct="1">
              <a:spcBef>
                <a:spcPts val="1200"/>
              </a:spcBef>
            </a:pPr>
            <a:r>
              <a:rPr lang="ja-JP" altLang="en-US" sz="2000" dirty="0">
                <a:latin typeface="Tw Cen MT" charset="0"/>
              </a:rPr>
              <a:t>“</a:t>
            </a:r>
            <a:r>
              <a:rPr lang="en-US" altLang="ja-JP" sz="2000" dirty="0">
                <a:latin typeface="Tw Cen MT" charset="0"/>
              </a:rPr>
              <a:t>Beats</a:t>
            </a:r>
            <a:r>
              <a:rPr lang="ja-JP" altLang="en-US" sz="2000" dirty="0">
                <a:latin typeface="Tw Cen MT" charset="0"/>
              </a:rPr>
              <a:t>”</a:t>
            </a:r>
            <a:r>
              <a:rPr lang="en-US" altLang="ja-JP" sz="2000" dirty="0">
                <a:latin typeface="Tw Cen MT" charset="0"/>
              </a:rPr>
              <a:t> – becoming of less importance in U.S.A.</a:t>
            </a:r>
          </a:p>
          <a:p>
            <a:pPr lvl="2" eaLnBrk="1" hangingPunct="1">
              <a:spcBef>
                <a:spcPts val="1200"/>
              </a:spcBef>
            </a:pPr>
            <a:r>
              <a:rPr lang="en-US" sz="2000" dirty="0">
                <a:latin typeface="Tw Cen MT" charset="0"/>
              </a:rPr>
              <a:t>Logistics/convenience</a:t>
            </a:r>
          </a:p>
          <a:p>
            <a:pPr lvl="2" eaLnBrk="1" hangingPunct="1">
              <a:spcBef>
                <a:spcPts val="1200"/>
              </a:spcBef>
            </a:pPr>
            <a:r>
              <a:rPr lang="en-US" sz="2000" dirty="0">
                <a:latin typeface="Tw Cen MT" charset="0"/>
              </a:rPr>
              <a:t>Timing/currency</a:t>
            </a:r>
          </a:p>
          <a:p>
            <a:pPr lvl="2" eaLnBrk="1" hangingPunct="1">
              <a:spcBef>
                <a:spcPts val="1200"/>
              </a:spcBef>
            </a:pPr>
            <a:r>
              <a:rPr lang="en-US" sz="2000" dirty="0">
                <a:latin typeface="Tw Cen MT" charset="0"/>
              </a:rPr>
              <a:t>Serendipity</a:t>
            </a:r>
          </a:p>
        </p:txBody>
      </p:sp>
    </p:spTree>
    <p:extLst>
      <p:ext uri="{BB962C8B-B14F-4D97-AF65-F5344CB8AC3E}">
        <p14:creationId xmlns:p14="http://schemas.microsoft.com/office/powerpoint/2010/main" val="303290881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lstStyle/>
          <a:p>
            <a:pPr eaLnBrk="1" fontAlgn="auto" hangingPunct="1">
              <a:spcAft>
                <a:spcPts val="0"/>
              </a:spcAft>
              <a:defRPr/>
            </a:pPr>
            <a:r>
              <a:rPr lang="en-US" dirty="0" smtClean="0">
                <a:ea typeface="+mj-ea"/>
                <a:cs typeface="+mj-cs"/>
              </a:rPr>
              <a:t>Pitching stories</a:t>
            </a:r>
            <a:endParaRPr lang="en-US" dirty="0">
              <a:ea typeface="+mj-ea"/>
              <a:cs typeface="+mj-cs"/>
            </a:endParaRPr>
          </a:p>
        </p:txBody>
      </p:sp>
      <p:sp>
        <p:nvSpPr>
          <p:cNvPr id="45058" name="Content Placeholder 2"/>
          <p:cNvSpPr>
            <a:spLocks noGrp="1"/>
          </p:cNvSpPr>
          <p:nvPr>
            <p:ph idx="1"/>
          </p:nvPr>
        </p:nvSpPr>
        <p:spPr>
          <a:xfrm>
            <a:off x="612775" y="1600200"/>
            <a:ext cx="8153400" cy="4495800"/>
          </a:xfrm>
        </p:spPr>
        <p:txBody>
          <a:bodyPr/>
          <a:lstStyle/>
          <a:p>
            <a:pPr eaLnBrk="1" hangingPunct="1"/>
            <a:r>
              <a:rPr lang="en-US" sz="3200" dirty="0">
                <a:latin typeface="Tw Cen MT" charset="0"/>
              </a:rPr>
              <a:t>Broaden the story</a:t>
            </a:r>
            <a:r>
              <a:rPr lang="ja-JP" altLang="en-US" sz="3200" dirty="0">
                <a:latin typeface="Tw Cen MT" charset="0"/>
              </a:rPr>
              <a:t>’</a:t>
            </a:r>
            <a:r>
              <a:rPr lang="en-US" altLang="ja-JP" sz="3200" dirty="0">
                <a:latin typeface="Tw Cen MT" charset="0"/>
              </a:rPr>
              <a:t>s base in terms of who is affected by it</a:t>
            </a:r>
          </a:p>
          <a:p>
            <a:pPr eaLnBrk="1" hangingPunct="1"/>
            <a:r>
              <a:rPr lang="en-US" sz="3200" dirty="0">
                <a:latin typeface="Tw Cen MT" charset="0"/>
              </a:rPr>
              <a:t>Link to other issues in the news</a:t>
            </a:r>
          </a:p>
          <a:p>
            <a:pPr eaLnBrk="1" hangingPunct="1"/>
            <a:r>
              <a:rPr lang="en-US" sz="3200" dirty="0">
                <a:latin typeface="Tw Cen MT" charset="0"/>
              </a:rPr>
              <a:t>Do not read from a script</a:t>
            </a:r>
          </a:p>
          <a:p>
            <a:pPr eaLnBrk="1" hangingPunct="1"/>
            <a:r>
              <a:rPr lang="en-US" sz="3200" dirty="0">
                <a:latin typeface="Tw Cen MT" charset="0"/>
              </a:rPr>
              <a:t>Keep it simple, clear and easy for reporter to repeat to his/her editor</a:t>
            </a:r>
          </a:p>
          <a:p>
            <a:pPr eaLnBrk="1" hangingPunct="1"/>
            <a:r>
              <a:rPr lang="en-US" sz="3200" dirty="0">
                <a:latin typeface="Tw Cen MT" charset="0"/>
              </a:rPr>
              <a:t>Keep pitching until someone </a:t>
            </a:r>
            <a:r>
              <a:rPr lang="ja-JP" altLang="en-US" sz="3200" dirty="0">
                <a:latin typeface="Tw Cen MT" charset="0"/>
              </a:rPr>
              <a:t>“</a:t>
            </a:r>
            <a:r>
              <a:rPr lang="en-US" altLang="ja-JP" sz="3200" dirty="0">
                <a:latin typeface="Tw Cen MT" charset="0"/>
              </a:rPr>
              <a:t>catches</a:t>
            </a:r>
            <a:r>
              <a:rPr lang="ja-JP" altLang="en-US" sz="3200" dirty="0">
                <a:latin typeface="Tw Cen MT" charset="0"/>
              </a:rPr>
              <a:t>”</a:t>
            </a:r>
            <a:endParaRPr lang="en-US" altLang="ja-JP" sz="3200" dirty="0">
              <a:latin typeface="Tw Cen MT" charset="0"/>
            </a:endParaRPr>
          </a:p>
          <a:p>
            <a:pPr lvl="1" eaLnBrk="1" hangingPunct="1"/>
            <a:endParaRPr lang="en-US" dirty="0">
              <a:latin typeface="Book Antiqua" charset="0"/>
            </a:endParaRPr>
          </a:p>
        </p:txBody>
      </p:sp>
    </p:spTree>
    <p:extLst>
      <p:ext uri="{BB962C8B-B14F-4D97-AF65-F5344CB8AC3E}">
        <p14:creationId xmlns:p14="http://schemas.microsoft.com/office/powerpoint/2010/main" val="7735116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endParaRPr lang="en-US"/>
          </a:p>
        </p:txBody>
      </p:sp>
      <p:sp useBgFill="1">
        <p:nvSpPr>
          <p:cNvPr id="117763" name="Rectangle 3"/>
          <p:cNvSpPr>
            <a:spLocks noChangeArrowheads="1"/>
          </p:cNvSpPr>
          <p:nvPr/>
        </p:nvSpPr>
        <p:spPr bwMode="auto">
          <a:xfrm>
            <a:off x="998538" y="381000"/>
            <a:ext cx="7154862" cy="1214438"/>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nSpc>
                <a:spcPct val="90000"/>
              </a:lnSpc>
              <a:defRPr/>
            </a:pPr>
            <a:r>
              <a:rPr lang="en-US" sz="4800">
                <a:solidFill>
                  <a:srgbClr val="FFFF00"/>
                </a:solidFill>
              </a:rPr>
              <a:t>Media advocacy:</a:t>
            </a:r>
            <a:br>
              <a:rPr lang="en-US" sz="4800">
                <a:solidFill>
                  <a:srgbClr val="FFFF00"/>
                </a:solidFill>
              </a:rPr>
            </a:br>
            <a:r>
              <a:rPr lang="en-US" sz="3600" i="1">
                <a:solidFill>
                  <a:srgbClr val="FFFF00"/>
                </a:solidFill>
              </a:rPr>
              <a:t>challenges</a:t>
            </a:r>
          </a:p>
        </p:txBody>
      </p:sp>
      <p:sp useBgFill="1">
        <p:nvSpPr>
          <p:cNvPr id="117764" name="Rectangle 4"/>
          <p:cNvSpPr>
            <a:spLocks noGrp="1" noChangeArrowheads="1"/>
          </p:cNvSpPr>
          <p:nvPr>
            <p:ph type="body" sz="half" idx="1"/>
          </p:nvPr>
        </p:nvSpPr>
        <p:spPr>
          <a:xfrm>
            <a:off x="1023938" y="1776413"/>
            <a:ext cx="7096125" cy="4333875"/>
          </a:xfrm>
          <a:ln w="12700" cap="flat">
            <a:solidFill>
              <a:schemeClr val="tx1"/>
            </a:solidFill>
          </a:ln>
          <a:effectLst>
            <a:outerShdw blurRad="63500" dist="107763" dir="2700000" algn="ctr" rotWithShape="0">
              <a:schemeClr val="bg2"/>
            </a:outerShdw>
          </a:effectLst>
        </p:spPr>
        <p:txBody>
          <a:bodyPr/>
          <a:lstStyle/>
          <a:p>
            <a:pPr marL="457200" indent="-228600">
              <a:lnSpc>
                <a:spcPct val="80000"/>
              </a:lnSpc>
              <a:buFontTx/>
              <a:buNone/>
              <a:defRPr/>
            </a:pPr>
            <a:endParaRPr lang="en-US" sz="2400" i="1">
              <a:ea typeface="+mn-ea"/>
              <a:cs typeface="+mn-cs"/>
            </a:endParaRPr>
          </a:p>
          <a:p>
            <a:pPr marL="457200" indent="-228600">
              <a:lnSpc>
                <a:spcPct val="80000"/>
              </a:lnSpc>
              <a:defRPr/>
            </a:pPr>
            <a:r>
              <a:rPr lang="en-US" sz="3200" i="1">
                <a:ea typeface="+mn-ea"/>
                <a:cs typeface="+mn-cs"/>
              </a:rPr>
              <a:t>Gaining access:</a:t>
            </a:r>
          </a:p>
          <a:p>
            <a:pPr marL="800100" lvl="1">
              <a:lnSpc>
                <a:spcPct val="80000"/>
              </a:lnSpc>
              <a:defRPr/>
            </a:pPr>
            <a:r>
              <a:rPr lang="en-US" i="1"/>
              <a:t>Getting on the news</a:t>
            </a:r>
          </a:p>
          <a:p>
            <a:pPr marL="800100" lvl="1">
              <a:lnSpc>
                <a:spcPct val="80000"/>
              </a:lnSpc>
              <a:defRPr/>
            </a:pPr>
            <a:r>
              <a:rPr lang="en-US" i="1"/>
              <a:t>Surmounting the “who cares” barrier</a:t>
            </a:r>
          </a:p>
          <a:p>
            <a:pPr marL="457200" indent="-228600">
              <a:lnSpc>
                <a:spcPct val="80000"/>
              </a:lnSpc>
              <a:defRPr/>
            </a:pPr>
            <a:r>
              <a:rPr lang="en-US" sz="3200" i="1">
                <a:ea typeface="+mn-ea"/>
                <a:cs typeface="+mn-cs"/>
              </a:rPr>
              <a:t>Winning the framing battle</a:t>
            </a:r>
          </a:p>
          <a:p>
            <a:pPr marL="800100" lvl="1">
              <a:lnSpc>
                <a:spcPct val="80000"/>
              </a:lnSpc>
              <a:defRPr/>
            </a:pPr>
            <a:r>
              <a:rPr lang="en-US" i="1"/>
              <a:t>Getting the story told the way you want it told</a:t>
            </a:r>
          </a:p>
          <a:p>
            <a:pPr lvl="2">
              <a:lnSpc>
                <a:spcPct val="80000"/>
              </a:lnSpc>
              <a:defRPr/>
            </a:pPr>
            <a:r>
              <a:rPr lang="en-US" sz="2400" i="1"/>
              <a:t>Moving from individual to environment</a:t>
            </a:r>
          </a:p>
          <a:p>
            <a:pPr lvl="2">
              <a:lnSpc>
                <a:spcPct val="80000"/>
              </a:lnSpc>
              <a:defRPr/>
            </a:pPr>
            <a:r>
              <a:rPr lang="en-US" sz="2400" i="1"/>
              <a:t>Pointing towards a </a:t>
            </a:r>
            <a:r>
              <a:rPr lang="en-US" sz="2400" i="1">
                <a:solidFill>
                  <a:schemeClr val="hlink"/>
                </a:solidFill>
              </a:rPr>
              <a:t>policy </a:t>
            </a:r>
            <a:r>
              <a:rPr lang="en-US" sz="2400" i="1"/>
              <a:t>solution</a:t>
            </a:r>
          </a:p>
          <a:p>
            <a:pPr marL="457200" indent="-228600">
              <a:lnSpc>
                <a:spcPct val="80000"/>
              </a:lnSpc>
              <a:defRPr/>
            </a:pPr>
            <a:r>
              <a:rPr lang="en-US" sz="3200" i="1">
                <a:ea typeface="+mn-ea"/>
                <a:cs typeface="+mn-cs"/>
              </a:rPr>
              <a:t>Avoiding pitfalls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7764">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17764">
                                            <p:txEl>
                                              <p:pRg st="1" end="1"/>
                                            </p:txEl>
                                          </p:spTgt>
                                        </p:tgtEl>
                                        <p:attrNameLst>
                                          <p:attrName>ppt_c</p:attrName>
                                        </p:attrNameLst>
                                      </p:cBhvr>
                                      <p:to>
                                        <a:schemeClr val="bg2"/>
                                      </p:to>
                                    </p:animClr>
                                  </p:subTnLst>
                                </p:cTn>
                              </p:par>
                              <p:par>
                                <p:cTn id="7" presetID="1" presetClass="entr" presetSubtype="0" fill="hold" grpId="0" nodeType="withEffect">
                                  <p:stCondLst>
                                    <p:cond delay="0"/>
                                  </p:stCondLst>
                                  <p:childTnLst>
                                    <p:set>
                                      <p:cBhvr>
                                        <p:cTn id="8" dur="1" fill="hold">
                                          <p:stCondLst>
                                            <p:cond delay="0"/>
                                          </p:stCondLst>
                                        </p:cTn>
                                        <p:tgtEl>
                                          <p:spTgt spid="117764">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17764">
                                            <p:txEl>
                                              <p:pRg st="2" end="2"/>
                                            </p:txEl>
                                          </p:spTgt>
                                        </p:tgtEl>
                                        <p:attrNameLst>
                                          <p:attrName>ppt_c</p:attrName>
                                        </p:attrNameLst>
                                      </p:cBhvr>
                                      <p:to>
                                        <a:schemeClr val="bg2"/>
                                      </p:to>
                                    </p:animClr>
                                  </p:subTnLst>
                                </p:cTn>
                              </p:par>
                              <p:par>
                                <p:cTn id="9" presetID="1" presetClass="entr" presetSubtype="0" fill="hold" grpId="0" nodeType="withEffect">
                                  <p:stCondLst>
                                    <p:cond delay="0"/>
                                  </p:stCondLst>
                                  <p:childTnLst>
                                    <p:set>
                                      <p:cBhvr>
                                        <p:cTn id="10" dur="1" fill="hold">
                                          <p:stCondLst>
                                            <p:cond delay="0"/>
                                          </p:stCondLst>
                                        </p:cTn>
                                        <p:tgtEl>
                                          <p:spTgt spid="117764">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117764">
                                            <p:txEl>
                                              <p:pRg st="3" end="3"/>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7764">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117764">
                                            <p:txEl>
                                              <p:pRg st="4" end="4"/>
                                            </p:txEl>
                                          </p:spTgt>
                                        </p:tgtEl>
                                        <p:attrNameLst>
                                          <p:attrName>ppt_c</p:attrName>
                                        </p:attrNameLst>
                                      </p:cBhvr>
                                      <p:to>
                                        <a:schemeClr val="bg2"/>
                                      </p:to>
                                    </p:animClr>
                                  </p:subTnLst>
                                </p:cTn>
                              </p:par>
                              <p:par>
                                <p:cTn id="15" presetID="1" presetClass="entr" presetSubtype="0" fill="hold" grpId="0" nodeType="withEffect">
                                  <p:stCondLst>
                                    <p:cond delay="0"/>
                                  </p:stCondLst>
                                  <p:childTnLst>
                                    <p:set>
                                      <p:cBhvr>
                                        <p:cTn id="16" dur="1" fill="hold">
                                          <p:stCondLst>
                                            <p:cond delay="0"/>
                                          </p:stCondLst>
                                        </p:cTn>
                                        <p:tgtEl>
                                          <p:spTgt spid="117764">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117764">
                                            <p:txEl>
                                              <p:pRg st="5" end="5"/>
                                            </p:txEl>
                                          </p:spTgt>
                                        </p:tgtEl>
                                        <p:attrNameLst>
                                          <p:attrName>ppt_c</p:attrName>
                                        </p:attrNameLst>
                                      </p:cBhvr>
                                      <p:to>
                                        <a:schemeClr val="bg2"/>
                                      </p:to>
                                    </p:animClr>
                                  </p:subTnLst>
                                </p:cTn>
                              </p:par>
                              <p:par>
                                <p:cTn id="17" presetID="1" presetClass="entr" presetSubtype="0" fill="hold" grpId="0" nodeType="withEffect">
                                  <p:stCondLst>
                                    <p:cond delay="0"/>
                                  </p:stCondLst>
                                  <p:childTnLst>
                                    <p:set>
                                      <p:cBhvr>
                                        <p:cTn id="18" dur="1" fill="hold">
                                          <p:stCondLst>
                                            <p:cond delay="0"/>
                                          </p:stCondLst>
                                        </p:cTn>
                                        <p:tgtEl>
                                          <p:spTgt spid="117764">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117764">
                                            <p:txEl>
                                              <p:pRg st="6" end="6"/>
                                            </p:txEl>
                                          </p:spTgt>
                                        </p:tgtEl>
                                        <p:attrNameLst>
                                          <p:attrName>ppt_c</p:attrName>
                                        </p:attrNameLst>
                                      </p:cBhvr>
                                      <p:to>
                                        <a:schemeClr val="bg2"/>
                                      </p:to>
                                    </p:animClr>
                                  </p:subTnLst>
                                </p:cTn>
                              </p:par>
                              <p:par>
                                <p:cTn id="19" presetID="1" presetClass="entr" presetSubtype="0" fill="hold" grpId="0" nodeType="withEffect">
                                  <p:stCondLst>
                                    <p:cond delay="0"/>
                                  </p:stCondLst>
                                  <p:childTnLst>
                                    <p:set>
                                      <p:cBhvr>
                                        <p:cTn id="20" dur="1" fill="hold">
                                          <p:stCondLst>
                                            <p:cond delay="0"/>
                                          </p:stCondLst>
                                        </p:cTn>
                                        <p:tgtEl>
                                          <p:spTgt spid="117764">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117764">
                                            <p:txEl>
                                              <p:pRg st="7" end="7"/>
                                            </p:txEl>
                                          </p:spTgt>
                                        </p:tgtEl>
                                        <p:attrNameLst>
                                          <p:attrName>ppt_c</p:attrName>
                                        </p:attrNameLst>
                                      </p:cBhvr>
                                      <p:to>
                                        <a:schemeClr val="bg2"/>
                                      </p:to>
                                    </p:animClr>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7764">
                                            <p:txEl>
                                              <p:pRg st="8" end="8"/>
                                            </p:txEl>
                                          </p:spTgt>
                                        </p:tgtEl>
                                        <p:attrNameLst>
                                          <p:attrName>style.visibility</p:attrName>
                                        </p:attrNameLst>
                                      </p:cBhvr>
                                      <p:to>
                                        <p:strVal val="visible"/>
                                      </p:to>
                                    </p:set>
                                  </p:childTnLst>
                                  <p:subTnLst>
                                    <p:animClr clrSpc="rgb" dir="cw">
                                      <p:cBhvr override="childStyle">
                                        <p:cTn dur="1" fill="hold" display="0" masterRel="nextClick" afterEffect="1"/>
                                        <p:tgtEl>
                                          <p:spTgt spid="117764">
                                            <p:txEl>
                                              <p:pRg st="8" end="8"/>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4"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a:xfrm>
            <a:off x="612775" y="228600"/>
            <a:ext cx="8153400" cy="990600"/>
          </a:xfrm>
        </p:spPr>
        <p:txBody>
          <a:bodyPr/>
          <a:lstStyle/>
          <a:p>
            <a:pPr eaLnBrk="1" hangingPunct="1"/>
            <a:r>
              <a:rPr lang="en-US" sz="4800">
                <a:latin typeface="Tw Cen MT" charset="0"/>
              </a:rPr>
              <a:t>When a journalist calls you…</a:t>
            </a:r>
          </a:p>
        </p:txBody>
      </p:sp>
      <p:sp>
        <p:nvSpPr>
          <p:cNvPr id="47106" name="Rectangle 3"/>
          <p:cNvSpPr>
            <a:spLocks noGrp="1" noChangeArrowheads="1"/>
          </p:cNvSpPr>
          <p:nvPr>
            <p:ph type="body" idx="1"/>
          </p:nvPr>
        </p:nvSpPr>
        <p:spPr>
          <a:xfrm>
            <a:off x="612775" y="1600200"/>
            <a:ext cx="8153400" cy="4495800"/>
          </a:xfrm>
        </p:spPr>
        <p:txBody>
          <a:bodyPr/>
          <a:lstStyle/>
          <a:p>
            <a:pPr eaLnBrk="1" hangingPunct="1"/>
            <a:r>
              <a:rPr lang="en-US" sz="3600">
                <a:latin typeface="Tw Cen MT" charset="0"/>
              </a:rPr>
              <a:t>What</a:t>
            </a:r>
            <a:r>
              <a:rPr lang="ja-JP" altLang="en-US" sz="3600">
                <a:latin typeface="Tw Cen MT" charset="0"/>
              </a:rPr>
              <a:t>’</a:t>
            </a:r>
            <a:r>
              <a:rPr lang="en-US" altLang="ja-JP" sz="3600">
                <a:latin typeface="Tw Cen MT" charset="0"/>
              </a:rPr>
              <a:t>s your story?</a:t>
            </a:r>
          </a:p>
          <a:p>
            <a:pPr eaLnBrk="1" hangingPunct="1"/>
            <a:r>
              <a:rPr lang="en-US" sz="3600">
                <a:latin typeface="Tw Cen MT" charset="0"/>
              </a:rPr>
              <a:t>How did you get my name?</a:t>
            </a:r>
          </a:p>
          <a:p>
            <a:pPr eaLnBrk="1" hangingPunct="1"/>
            <a:r>
              <a:rPr lang="en-US" sz="3600">
                <a:latin typeface="Tw Cen MT" charset="0"/>
              </a:rPr>
              <a:t>Who else have you talked to?</a:t>
            </a:r>
          </a:p>
          <a:p>
            <a:pPr eaLnBrk="1" hangingPunct="1"/>
            <a:r>
              <a:rPr lang="en-US" sz="3600">
                <a:latin typeface="Tw Cen MT" charset="0"/>
              </a:rPr>
              <a:t>What do you need from me?</a:t>
            </a:r>
          </a:p>
          <a:p>
            <a:pPr eaLnBrk="1" hangingPunct="1"/>
            <a:r>
              <a:rPr lang="en-US" sz="3600">
                <a:latin typeface="Tw Cen MT" charset="0"/>
              </a:rPr>
              <a:t>What</a:t>
            </a:r>
            <a:r>
              <a:rPr lang="ja-JP" altLang="en-US" sz="3600">
                <a:latin typeface="Tw Cen MT" charset="0"/>
              </a:rPr>
              <a:t>’</a:t>
            </a:r>
            <a:r>
              <a:rPr lang="en-US" altLang="ja-JP" sz="3600">
                <a:latin typeface="Tw Cen MT" charset="0"/>
              </a:rPr>
              <a:t>s your deadline?</a:t>
            </a:r>
            <a:endParaRPr lang="en-US" sz="3600">
              <a:latin typeface="Tw Cen MT" charset="0"/>
            </a:endParaRPr>
          </a:p>
        </p:txBody>
      </p:sp>
    </p:spTree>
    <p:extLst>
      <p:ext uri="{BB962C8B-B14F-4D97-AF65-F5344CB8AC3E}">
        <p14:creationId xmlns:p14="http://schemas.microsoft.com/office/powerpoint/2010/main" val="188200648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Part 5: Summing Up</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30317681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7162800" cy="1143000"/>
          </a:xfrm>
        </p:spPr>
        <p:txBody>
          <a:bodyPr/>
          <a:lstStyle/>
          <a:p>
            <a:r>
              <a:rPr lang="en-US" dirty="0" smtClean="0"/>
              <a:t>Putting it all together</a:t>
            </a:r>
            <a:endParaRPr lang="en-US" dirty="0"/>
          </a:p>
        </p:txBody>
      </p:sp>
      <p:sp>
        <p:nvSpPr>
          <p:cNvPr id="3" name="Content Placeholder 2"/>
          <p:cNvSpPr>
            <a:spLocks noGrp="1"/>
          </p:cNvSpPr>
          <p:nvPr>
            <p:ph idx="1"/>
          </p:nvPr>
        </p:nvSpPr>
        <p:spPr>
          <a:xfrm>
            <a:off x="990600" y="1143000"/>
            <a:ext cx="7162800" cy="4572000"/>
          </a:xfrm>
        </p:spPr>
        <p:txBody>
          <a:bodyPr/>
          <a:lstStyle/>
          <a:p>
            <a:pPr algn="ctr"/>
            <a:r>
              <a:rPr lang="en-US" sz="3200" dirty="0" smtClean="0"/>
              <a:t>What is your issue?</a:t>
            </a:r>
          </a:p>
          <a:p>
            <a:pPr lvl="1" algn="ctr"/>
            <a:r>
              <a:rPr lang="en-US" sz="2600" dirty="0"/>
              <a:t> </a:t>
            </a:r>
            <a:r>
              <a:rPr lang="en-US" sz="2600" dirty="0" smtClean="0"/>
              <a:t>Problems are not issues</a:t>
            </a:r>
          </a:p>
          <a:p>
            <a:pPr algn="ctr"/>
            <a:r>
              <a:rPr lang="en-US" sz="3200" dirty="0" smtClean="0"/>
              <a:t>What is your solution?</a:t>
            </a:r>
          </a:p>
          <a:p>
            <a:pPr lvl="1" algn="ctr"/>
            <a:r>
              <a:rPr lang="en-US" sz="2600" dirty="0"/>
              <a:t> </a:t>
            </a:r>
            <a:r>
              <a:rPr lang="en-US" sz="2600" dirty="0" smtClean="0"/>
              <a:t>Media advocacy is for policy change</a:t>
            </a:r>
          </a:p>
          <a:p>
            <a:pPr algn="ctr"/>
            <a:r>
              <a:rPr lang="en-US" sz="3200" dirty="0" smtClean="0"/>
              <a:t>What are your messages?</a:t>
            </a:r>
          </a:p>
          <a:p>
            <a:pPr lvl="1" algn="ctr"/>
            <a:r>
              <a:rPr lang="en-US" sz="2600" dirty="0"/>
              <a:t> </a:t>
            </a:r>
            <a:r>
              <a:rPr lang="en-US" sz="2600" dirty="0" smtClean="0"/>
              <a:t>Media bites</a:t>
            </a:r>
          </a:p>
          <a:p>
            <a:pPr lvl="1" algn="ctr"/>
            <a:r>
              <a:rPr lang="en-US" sz="2600" dirty="0"/>
              <a:t> </a:t>
            </a:r>
            <a:r>
              <a:rPr lang="en-US" sz="2600" dirty="0" smtClean="0"/>
              <a:t>Values</a:t>
            </a:r>
          </a:p>
          <a:p>
            <a:pPr lvl="1" algn="ctr"/>
            <a:r>
              <a:rPr lang="en-US" sz="2600" dirty="0"/>
              <a:t> </a:t>
            </a:r>
            <a:r>
              <a:rPr lang="en-US" sz="2600" dirty="0" smtClean="0"/>
              <a:t>Visuals</a:t>
            </a:r>
          </a:p>
          <a:p>
            <a:pPr algn="ctr"/>
            <a:r>
              <a:rPr lang="en-US" sz="3200" dirty="0" smtClean="0"/>
              <a:t>What is your pitch?</a:t>
            </a:r>
          </a:p>
          <a:p>
            <a:pPr lvl="1" algn="ctr"/>
            <a:r>
              <a:rPr lang="en-US" sz="2600" dirty="0" smtClean="0"/>
              <a:t> Why should I care?</a:t>
            </a:r>
            <a:endParaRPr lang="en-US" sz="2600" dirty="0"/>
          </a:p>
        </p:txBody>
      </p:sp>
    </p:spTree>
    <p:extLst>
      <p:ext uri="{BB962C8B-B14F-4D97-AF65-F5344CB8AC3E}">
        <p14:creationId xmlns:p14="http://schemas.microsoft.com/office/powerpoint/2010/main" val="37732133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a:xfrm>
            <a:off x="990600" y="152400"/>
            <a:ext cx="7162800" cy="1143000"/>
          </a:xfrm>
        </p:spPr>
        <p:txBody>
          <a:bodyPr/>
          <a:lstStyle/>
          <a:p>
            <a:pPr eaLnBrk="1" hangingPunct="1">
              <a:defRPr/>
            </a:pPr>
            <a:r>
              <a:rPr lang="en-US" sz="4000" dirty="0">
                <a:cs typeface="+mj-cs"/>
              </a:rPr>
              <a:t>Know when to use media advocacy</a:t>
            </a:r>
          </a:p>
        </p:txBody>
      </p:sp>
      <p:sp>
        <p:nvSpPr>
          <p:cNvPr id="9219" name="Rectangle 3"/>
          <p:cNvSpPr>
            <a:spLocks noGrp="1" noRot="1" noChangeArrowheads="1"/>
          </p:cNvSpPr>
          <p:nvPr>
            <p:ph type="body" idx="1"/>
          </p:nvPr>
        </p:nvSpPr>
        <p:spPr>
          <a:xfrm>
            <a:off x="990600" y="1600200"/>
            <a:ext cx="7162800" cy="4495800"/>
          </a:xfrm>
        </p:spPr>
        <p:txBody>
          <a:bodyPr/>
          <a:lstStyle/>
          <a:p>
            <a:pPr eaLnBrk="1" hangingPunct="1">
              <a:defRPr/>
            </a:pPr>
            <a:r>
              <a:rPr lang="en-US" dirty="0">
                <a:latin typeface="+mj-lt"/>
                <a:cs typeface="+mn-cs"/>
              </a:rPr>
              <a:t> </a:t>
            </a:r>
            <a:r>
              <a:rPr lang="en-US" sz="3200" dirty="0">
                <a:latin typeface="+mj-lt"/>
                <a:cs typeface="+mn-cs"/>
              </a:rPr>
              <a:t>Not appropriate for every situation</a:t>
            </a:r>
          </a:p>
          <a:p>
            <a:pPr lvl="1" eaLnBrk="1" hangingPunct="1">
              <a:defRPr/>
            </a:pPr>
            <a:r>
              <a:rPr lang="en-US" sz="2400" dirty="0">
                <a:latin typeface="+mj-lt"/>
              </a:rPr>
              <a:t>Policy change</a:t>
            </a:r>
          </a:p>
          <a:p>
            <a:pPr lvl="1" eaLnBrk="1" hangingPunct="1">
              <a:defRPr/>
            </a:pPr>
            <a:r>
              <a:rPr lang="en-US" sz="2400" dirty="0">
                <a:latin typeface="+mj-lt"/>
              </a:rPr>
              <a:t>Assess media and political environment</a:t>
            </a:r>
          </a:p>
          <a:p>
            <a:pPr lvl="2" eaLnBrk="1" hangingPunct="1">
              <a:defRPr/>
            </a:pPr>
            <a:r>
              <a:rPr lang="en-US" sz="2400" dirty="0">
                <a:latin typeface="+mj-lt"/>
              </a:rPr>
              <a:t> Louisiana example</a:t>
            </a:r>
          </a:p>
          <a:p>
            <a:pPr lvl="1" eaLnBrk="1" hangingPunct="1">
              <a:defRPr/>
            </a:pPr>
            <a:r>
              <a:rPr lang="en-US" sz="2400" dirty="0">
                <a:latin typeface="+mj-lt"/>
              </a:rPr>
              <a:t>Can be high-risk</a:t>
            </a:r>
          </a:p>
          <a:p>
            <a:pPr eaLnBrk="1" hangingPunct="1">
              <a:defRPr/>
            </a:pPr>
            <a:r>
              <a:rPr lang="en-US" sz="3200" dirty="0">
                <a:latin typeface="+mj-lt"/>
                <a:cs typeface="+mn-cs"/>
              </a:rPr>
              <a:t> Not appropriate for every player</a:t>
            </a:r>
          </a:p>
          <a:p>
            <a:pPr lvl="1" eaLnBrk="1" hangingPunct="1">
              <a:defRPr/>
            </a:pPr>
            <a:r>
              <a:rPr lang="en-US" sz="2400" dirty="0">
                <a:latin typeface="+mj-lt"/>
              </a:rPr>
              <a:t>Variety of roles</a:t>
            </a:r>
          </a:p>
        </p:txBody>
      </p:sp>
    </p:spTree>
    <p:extLst>
      <p:ext uri="{BB962C8B-B14F-4D97-AF65-F5344CB8AC3E}">
        <p14:creationId xmlns:p14="http://schemas.microsoft.com/office/powerpoint/2010/main" val="367212714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rrowheads="1"/>
          </p:cNvSpPr>
          <p:nvPr>
            <p:ph type="title"/>
          </p:nvPr>
        </p:nvSpPr>
        <p:spPr>
          <a:xfrm>
            <a:off x="990600" y="304800"/>
            <a:ext cx="7162800" cy="1143000"/>
          </a:xfrm>
        </p:spPr>
        <p:txBody>
          <a:bodyPr/>
          <a:lstStyle/>
          <a:p>
            <a:pPr eaLnBrk="1" hangingPunct="1">
              <a:defRPr/>
            </a:pPr>
            <a:r>
              <a:rPr lang="en-US" dirty="0">
                <a:cs typeface="+mj-cs"/>
              </a:rPr>
              <a:t>Pillars </a:t>
            </a:r>
            <a:r>
              <a:rPr lang="en-US" dirty="0" smtClean="0">
                <a:cs typeface="+mj-cs"/>
              </a:rPr>
              <a:t>and requirements of </a:t>
            </a:r>
            <a:r>
              <a:rPr lang="en-US" dirty="0">
                <a:cs typeface="+mj-cs"/>
              </a:rPr>
              <a:t>media advocacy</a:t>
            </a:r>
          </a:p>
        </p:txBody>
      </p:sp>
      <p:sp>
        <p:nvSpPr>
          <p:cNvPr id="8195" name="Rectangle 3"/>
          <p:cNvSpPr>
            <a:spLocks noGrp="1" noRot="1" noChangeArrowheads="1"/>
          </p:cNvSpPr>
          <p:nvPr>
            <p:ph type="body" idx="1"/>
          </p:nvPr>
        </p:nvSpPr>
        <p:spPr>
          <a:xfrm>
            <a:off x="990600" y="1676400"/>
            <a:ext cx="7162800" cy="4114800"/>
          </a:xfrm>
        </p:spPr>
        <p:txBody>
          <a:bodyPr/>
          <a:lstStyle/>
          <a:p>
            <a:pPr eaLnBrk="1" hangingPunct="1">
              <a:defRPr/>
            </a:pPr>
            <a:r>
              <a:rPr lang="en-US" sz="2800" dirty="0">
                <a:latin typeface="+mj-lt"/>
                <a:cs typeface="+mn-cs"/>
              </a:rPr>
              <a:t> Deep understanding of what moves the news </a:t>
            </a:r>
            <a:r>
              <a:rPr lang="en-US" sz="2800" dirty="0" smtClean="0">
                <a:latin typeface="+mj-lt"/>
                <a:cs typeface="+mn-cs"/>
              </a:rPr>
              <a:t>media</a:t>
            </a:r>
          </a:p>
          <a:p>
            <a:pPr eaLnBrk="1" hangingPunct="1">
              <a:defRPr/>
            </a:pPr>
            <a:r>
              <a:rPr lang="en-US" sz="2800" dirty="0">
                <a:latin typeface="+mj-lt"/>
              </a:rPr>
              <a:t> Ability to act in “real time</a:t>
            </a:r>
            <a:r>
              <a:rPr lang="en-US" sz="2800" dirty="0" smtClean="0">
                <a:latin typeface="+mj-lt"/>
              </a:rPr>
              <a:t>”</a:t>
            </a:r>
          </a:p>
          <a:p>
            <a:pPr eaLnBrk="1" hangingPunct="1">
              <a:defRPr/>
            </a:pPr>
            <a:r>
              <a:rPr lang="en-US" sz="2800" dirty="0" smtClean="0">
                <a:latin typeface="+mj-lt"/>
              </a:rPr>
              <a:t>Steady </a:t>
            </a:r>
            <a:r>
              <a:rPr lang="en-US" sz="2800" dirty="0">
                <a:latin typeface="+mj-lt"/>
              </a:rPr>
              <a:t>and focused (message discipline</a:t>
            </a:r>
            <a:r>
              <a:rPr lang="en-US" sz="2800" dirty="0" smtClean="0">
                <a:latin typeface="+mj-lt"/>
              </a:rPr>
              <a:t>)</a:t>
            </a:r>
          </a:p>
          <a:p>
            <a:pPr eaLnBrk="1" hangingPunct="1">
              <a:defRPr/>
            </a:pPr>
            <a:r>
              <a:rPr lang="en-US" sz="2800" dirty="0" smtClean="0">
                <a:latin typeface="+mj-lt"/>
              </a:rPr>
              <a:t>Willingness </a:t>
            </a:r>
            <a:r>
              <a:rPr lang="en-US" sz="2800" dirty="0">
                <a:latin typeface="+mj-lt"/>
              </a:rPr>
              <a:t>to put in time when it is needed – policy processes do not </a:t>
            </a:r>
            <a:r>
              <a:rPr lang="en-US" sz="2800" dirty="0" smtClean="0">
                <a:latin typeface="+mj-lt"/>
              </a:rPr>
              <a:t>wait</a:t>
            </a:r>
            <a:endParaRPr lang="en-US" sz="2800" dirty="0">
              <a:latin typeface="+mj-lt"/>
              <a:cs typeface="+mn-cs"/>
            </a:endParaRPr>
          </a:p>
          <a:p>
            <a:pPr eaLnBrk="1" hangingPunct="1">
              <a:defRPr/>
            </a:pPr>
            <a:r>
              <a:rPr lang="en-US" sz="2800" dirty="0">
                <a:latin typeface="+mj-lt"/>
                <a:cs typeface="+mn-cs"/>
              </a:rPr>
              <a:t> Realistic hopefulness</a:t>
            </a:r>
          </a:p>
        </p:txBody>
      </p:sp>
    </p:spTree>
    <p:extLst>
      <p:ext uri="{BB962C8B-B14F-4D97-AF65-F5344CB8AC3E}">
        <p14:creationId xmlns:p14="http://schemas.microsoft.com/office/powerpoint/2010/main" val="207551532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a:xfrm>
            <a:off x="914400" y="152400"/>
            <a:ext cx="7162800" cy="1143000"/>
          </a:xfrm>
        </p:spPr>
        <p:txBody>
          <a:bodyPr/>
          <a:lstStyle/>
          <a:p>
            <a:pPr eaLnBrk="1" hangingPunct="1"/>
            <a:r>
              <a:rPr lang="en-US"/>
              <a:t>Job of Public Health Media Advocate</a:t>
            </a:r>
          </a:p>
        </p:txBody>
      </p:sp>
      <p:sp>
        <p:nvSpPr>
          <p:cNvPr id="74755" name="Content Placeholder 2"/>
          <p:cNvSpPr>
            <a:spLocks noGrp="1"/>
          </p:cNvSpPr>
          <p:nvPr>
            <p:ph idx="1"/>
          </p:nvPr>
        </p:nvSpPr>
        <p:spPr>
          <a:xfrm>
            <a:off x="457200" y="1676400"/>
            <a:ext cx="8229600" cy="4530725"/>
          </a:xfrm>
        </p:spPr>
        <p:txBody>
          <a:bodyPr/>
          <a:lstStyle/>
          <a:p>
            <a:pPr eaLnBrk="1" hangingPunct="1">
              <a:spcBef>
                <a:spcPts val="1200"/>
              </a:spcBef>
            </a:pPr>
            <a:r>
              <a:rPr lang="en-US"/>
              <a:t>Understand and be able to articulate the core values and beliefs motivating the desired change;</a:t>
            </a:r>
          </a:p>
          <a:p>
            <a:pPr eaLnBrk="1" hangingPunct="1">
              <a:spcBef>
                <a:spcPts val="1200"/>
              </a:spcBef>
            </a:pPr>
            <a:r>
              <a:rPr lang="en-US"/>
              <a:t>Articulate the components of messages so they integrate those values with a concise description of a key aspect of the problem and its corresponding, immediate solution; and</a:t>
            </a:r>
          </a:p>
          <a:p>
            <a:pPr eaLnBrk="1" hangingPunct="1">
              <a:spcBef>
                <a:spcPts val="1200"/>
              </a:spcBef>
            </a:pPr>
            <a:r>
              <a:rPr lang="en-US"/>
              <a:t>Develop media skills to be able to deliver the message and compete effectively with adversaries, including the ability to make the landscape, or context, of the problem and solution visible to reporters.</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noFill/>
        </p:spPr>
        <p:txBody>
          <a:bodyPr/>
          <a:lstStyle/>
          <a:p>
            <a:r>
              <a:rPr lang="en-US"/>
              <a:t> </a:t>
            </a:r>
          </a:p>
        </p:txBody>
      </p:sp>
      <p:sp useBgFill="1">
        <p:nvSpPr>
          <p:cNvPr id="40964" name="Rectangle 4"/>
          <p:cNvSpPr>
            <a:spLocks noChangeArrowheads="1"/>
          </p:cNvSpPr>
          <p:nvPr/>
        </p:nvSpPr>
        <p:spPr bwMode="auto">
          <a:xfrm>
            <a:off x="998538" y="519113"/>
            <a:ext cx="7019925" cy="904875"/>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prstTxWarp prst="textNoShape">
              <a:avLst/>
            </a:prstTxWarp>
          </a:bodyPr>
          <a:lstStyle/>
          <a:p>
            <a:pPr>
              <a:lnSpc>
                <a:spcPct val="90000"/>
              </a:lnSpc>
              <a:defRPr/>
            </a:pPr>
            <a:r>
              <a:rPr lang="en-US" sz="4400">
                <a:solidFill>
                  <a:srgbClr val="FFFF00"/>
                </a:solidFill>
              </a:rPr>
              <a:t>Summary</a:t>
            </a:r>
            <a:endParaRPr lang="en-US" sz="3200" i="1">
              <a:solidFill>
                <a:srgbClr val="FFFF00"/>
              </a:solidFill>
            </a:endParaRPr>
          </a:p>
        </p:txBody>
      </p:sp>
      <p:sp useBgFill="1">
        <p:nvSpPr>
          <p:cNvPr id="40965" name="Rectangle 5"/>
          <p:cNvSpPr>
            <a:spLocks noChangeArrowheads="1"/>
          </p:cNvSpPr>
          <p:nvPr/>
        </p:nvSpPr>
        <p:spPr bwMode="auto">
          <a:xfrm>
            <a:off x="1023938" y="1662113"/>
            <a:ext cx="6977062" cy="4433887"/>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lstStyle/>
          <a:p>
            <a:pPr marL="457200" indent="-228600" defTabSz="628650">
              <a:lnSpc>
                <a:spcPct val="80000"/>
              </a:lnSpc>
              <a:spcBef>
                <a:spcPct val="50000"/>
              </a:spcBef>
              <a:defRPr/>
            </a:pPr>
            <a:endParaRPr lang="en-US" sz="2200">
              <a:solidFill>
                <a:schemeClr val="tx1"/>
              </a:solidFill>
            </a:endParaRPr>
          </a:p>
          <a:p>
            <a:pPr marL="457200" indent="-228600" algn="l" defTabSz="628650">
              <a:lnSpc>
                <a:spcPct val="80000"/>
              </a:lnSpc>
              <a:buFont typeface="Wingdings" pitchFamily="2" charset="2"/>
              <a:buChar char="F"/>
              <a:defRPr/>
            </a:pPr>
            <a:endParaRPr lang="en-US" sz="2200">
              <a:solidFill>
                <a:schemeClr val="tx1"/>
              </a:solidFill>
            </a:endParaRPr>
          </a:p>
          <a:p>
            <a:pPr marL="457200" indent="-228600" algn="l" defTabSz="628650">
              <a:lnSpc>
                <a:spcPct val="80000"/>
              </a:lnSpc>
              <a:spcBef>
                <a:spcPct val="50000"/>
              </a:spcBef>
              <a:buFont typeface="Wingdings" pitchFamily="2" charset="2"/>
              <a:buChar char="F"/>
              <a:defRPr/>
            </a:pPr>
            <a:r>
              <a:rPr lang="en-US" sz="2200"/>
              <a:t> Requires planning and 	commitment</a:t>
            </a:r>
          </a:p>
          <a:p>
            <a:pPr marL="457200" indent="-228600" algn="l" defTabSz="628650">
              <a:lnSpc>
                <a:spcPct val="80000"/>
              </a:lnSpc>
              <a:spcBef>
                <a:spcPct val="50000"/>
              </a:spcBef>
              <a:buFont typeface="Wingdings" pitchFamily="2" charset="2"/>
              <a:buNone/>
              <a:defRPr/>
            </a:pPr>
            <a:endParaRPr lang="en-US" sz="2200"/>
          </a:p>
          <a:p>
            <a:pPr marL="457200" indent="-228600" algn="l" defTabSz="628650">
              <a:lnSpc>
                <a:spcPct val="80000"/>
              </a:lnSpc>
              <a:spcBef>
                <a:spcPct val="20000"/>
              </a:spcBef>
              <a:buFont typeface="Wingdings" pitchFamily="2" charset="2"/>
              <a:buChar char="F"/>
              <a:defRPr/>
            </a:pPr>
            <a:r>
              <a:rPr lang="en-US" sz="2200"/>
              <a:t> Needs to be rooted in larger strategy </a:t>
            </a:r>
          </a:p>
          <a:p>
            <a:pPr marL="457200" indent="-228600" algn="l" defTabSz="628650">
              <a:lnSpc>
                <a:spcPct val="80000"/>
              </a:lnSpc>
              <a:spcBef>
                <a:spcPct val="20000"/>
              </a:spcBef>
              <a:buFont typeface="Wingdings" pitchFamily="2" charset="2"/>
              <a:buNone/>
              <a:defRPr/>
            </a:pPr>
            <a:endParaRPr lang="en-US" sz="2200"/>
          </a:p>
          <a:p>
            <a:pPr marL="457200" indent="-228600" algn="l" defTabSz="628650">
              <a:lnSpc>
                <a:spcPct val="80000"/>
              </a:lnSpc>
              <a:spcBef>
                <a:spcPct val="20000"/>
              </a:spcBef>
              <a:buFont typeface="Wingdings" pitchFamily="2" charset="2"/>
              <a:buChar char="F"/>
              <a:defRPr/>
            </a:pPr>
            <a:r>
              <a:rPr lang="en-US" sz="2200"/>
              <a:t> Advances policy</a:t>
            </a:r>
            <a:br>
              <a:rPr lang="en-US" sz="2200"/>
            </a:br>
            <a:endParaRPr lang="en-US" sz="2200"/>
          </a:p>
          <a:p>
            <a:pPr marL="457200" indent="-228600" algn="l" defTabSz="628650">
              <a:lnSpc>
                <a:spcPct val="80000"/>
              </a:lnSpc>
              <a:spcBef>
                <a:spcPct val="20000"/>
              </a:spcBef>
              <a:buFont typeface="Wingdings" pitchFamily="2" charset="2"/>
              <a:buChar char="F"/>
              <a:defRPr/>
            </a:pPr>
            <a:r>
              <a:rPr lang="en-US" sz="2200"/>
              <a:t> Provides roles for various organizations</a:t>
            </a:r>
            <a:br>
              <a:rPr lang="en-US" sz="2200"/>
            </a:br>
            <a:endParaRPr lang="en-US" sz="2200"/>
          </a:p>
          <a:p>
            <a:pPr marL="457200" indent="-228600" algn="l" defTabSz="628650">
              <a:lnSpc>
                <a:spcPct val="80000"/>
              </a:lnSpc>
              <a:spcBef>
                <a:spcPct val="20000"/>
              </a:spcBef>
              <a:buFont typeface="Wingdings" pitchFamily="2" charset="2"/>
              <a:buChar char="F"/>
              <a:defRPr/>
            </a:pPr>
            <a:r>
              <a:rPr lang="en-US" sz="2200"/>
              <a:t> Is too important </a:t>
            </a:r>
            <a:r>
              <a:rPr lang="en-US" sz="2200" u="sng"/>
              <a:t>not</a:t>
            </a:r>
            <a:r>
              <a:rPr lang="en-US" sz="2200"/>
              <a:t> to do</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2290" name="Rectangle 2"/>
          <p:cNvSpPr>
            <a:spLocks noGrp="1" noRot="1" noChangeArrowheads="1"/>
          </p:cNvSpPr>
          <p:nvPr>
            <p:ph type="title"/>
          </p:nvPr>
        </p:nvSpPr>
        <p:spPr>
          <a:xfrm>
            <a:off x="311150" y="233363"/>
            <a:ext cx="8521700" cy="1133475"/>
          </a:xfrm>
          <a:ln w="12700" cap="flat">
            <a:solidFill>
              <a:schemeClr val="tx1"/>
            </a:solidFill>
          </a:ln>
          <a:effectLst>
            <a:outerShdw blurRad="63500" dist="107763" dir="2700000" algn="ctr" rotWithShape="0">
              <a:schemeClr val="bg2"/>
            </a:outerShdw>
          </a:effectLst>
        </p:spPr>
        <p:txBody>
          <a:bodyPr lIns="92075" tIns="46038" rIns="92075" bIns="46038"/>
          <a:lstStyle/>
          <a:p>
            <a:pPr eaLnBrk="1" hangingPunct="1">
              <a:defRPr/>
            </a:pPr>
            <a:r>
              <a:rPr lang="en-US" sz="6000">
                <a:latin typeface="Tahoma" charset="0"/>
                <a:cs typeface="+mj-cs"/>
              </a:rPr>
              <a:t>Media Advocacy</a:t>
            </a:r>
          </a:p>
        </p:txBody>
      </p:sp>
      <p:sp useBgFill="1">
        <p:nvSpPr>
          <p:cNvPr id="12291" name="Rectangle 3"/>
          <p:cNvSpPr>
            <a:spLocks noGrp="1" noRot="1" noChangeArrowheads="1"/>
          </p:cNvSpPr>
          <p:nvPr>
            <p:ph type="body" idx="1"/>
          </p:nvPr>
        </p:nvSpPr>
        <p:spPr>
          <a:xfrm>
            <a:off x="311150" y="1604963"/>
            <a:ext cx="8521700" cy="4489450"/>
          </a:xfrm>
          <a:ln w="12700" cap="flat">
            <a:solidFill>
              <a:schemeClr val="tx1"/>
            </a:solidFill>
          </a:ln>
          <a:effectLst>
            <a:outerShdw blurRad="63500" dist="107763" dir="2700000" algn="ctr" rotWithShape="0">
              <a:schemeClr val="bg2"/>
            </a:outerShdw>
          </a:effectLst>
        </p:spPr>
        <p:txBody>
          <a:bodyPr lIns="92075" tIns="46038" rIns="92075" bIns="46038"/>
          <a:lstStyle/>
          <a:p>
            <a:pPr marL="457200" indent="-171450" eaLnBrk="1" hangingPunct="1">
              <a:buFont typeface="Arial" charset="0"/>
              <a:buNone/>
              <a:defRPr/>
            </a:pPr>
            <a:endParaRPr lang="en-US" dirty="0">
              <a:latin typeface="Tahoma" charset="0"/>
              <a:cs typeface="+mn-cs"/>
            </a:endParaRPr>
          </a:p>
          <a:p>
            <a:pPr marL="457200" indent="-171450" eaLnBrk="1" hangingPunct="1">
              <a:buFont typeface="Arial" charset="0"/>
              <a:buNone/>
              <a:defRPr/>
            </a:pPr>
            <a:r>
              <a:rPr lang="en-US" sz="4800" dirty="0">
                <a:latin typeface="Tahoma" charset="0"/>
                <a:cs typeface="+mn-cs"/>
              </a:rPr>
              <a:t>If you don</a:t>
            </a:r>
            <a:r>
              <a:rPr lang="ja-JP" altLang="en-US" sz="4800" dirty="0">
                <a:latin typeface="Tahoma" charset="0"/>
                <a:cs typeface="+mn-cs"/>
              </a:rPr>
              <a:t>’</a:t>
            </a:r>
            <a:r>
              <a:rPr lang="en-US" sz="4800" dirty="0">
                <a:latin typeface="Tahoma" charset="0"/>
                <a:cs typeface="+mn-cs"/>
              </a:rPr>
              <a:t>t like the news, go out and make some of your own.</a:t>
            </a:r>
          </a:p>
          <a:p>
            <a:pPr marL="457200" indent="-171450" algn="r" eaLnBrk="1" hangingPunct="1">
              <a:spcBef>
                <a:spcPct val="0"/>
              </a:spcBef>
              <a:buFont typeface="Arial" charset="0"/>
              <a:buNone/>
              <a:defRPr/>
            </a:pPr>
            <a:r>
              <a:rPr lang="en-US" sz="4000" dirty="0">
                <a:latin typeface="Tahoma" charset="0"/>
                <a:cs typeface="+mn-cs"/>
              </a:rPr>
              <a:t> -- </a:t>
            </a:r>
            <a:r>
              <a:rPr lang="en-US" dirty="0">
                <a:latin typeface="Tahoma" charset="0"/>
                <a:cs typeface="+mn-cs"/>
              </a:rPr>
              <a:t>Scoop </a:t>
            </a:r>
            <a:r>
              <a:rPr lang="en-US" dirty="0" err="1">
                <a:latin typeface="Tahoma" charset="0"/>
                <a:cs typeface="+mn-cs"/>
              </a:rPr>
              <a:t>Nisker</a:t>
            </a:r>
            <a:r>
              <a:rPr lang="en-US" dirty="0">
                <a:latin typeface="Tahoma" charset="0"/>
                <a:cs typeface="+mn-cs"/>
              </a:rPr>
              <a:t>, S.F. Bay area </a:t>
            </a:r>
          </a:p>
          <a:p>
            <a:pPr marL="457200" indent="-171450" algn="r" eaLnBrk="1" hangingPunct="1">
              <a:spcBef>
                <a:spcPct val="0"/>
              </a:spcBef>
              <a:buFont typeface="Arial" charset="0"/>
              <a:buNone/>
              <a:defRPr/>
            </a:pPr>
            <a:r>
              <a:rPr lang="en-US" dirty="0">
                <a:latin typeface="Tahoma" charset="0"/>
                <a:cs typeface="+mn-cs"/>
              </a:rPr>
              <a:t>radio newscaster</a:t>
            </a:r>
          </a:p>
        </p:txBody>
      </p:sp>
    </p:spTree>
    <p:extLst>
      <p:ext uri="{BB962C8B-B14F-4D97-AF65-F5344CB8AC3E}">
        <p14:creationId xmlns:p14="http://schemas.microsoft.com/office/powerpoint/2010/main" val="573702492"/>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endParaRPr lang="en-US"/>
          </a:p>
        </p:txBody>
      </p:sp>
      <p:sp useBgFill="1">
        <p:nvSpPr>
          <p:cNvPr id="119811" name="Rectangle 3"/>
          <p:cNvSpPr>
            <a:spLocks noChangeArrowheads="1"/>
          </p:cNvSpPr>
          <p:nvPr/>
        </p:nvSpPr>
        <p:spPr bwMode="auto">
          <a:xfrm>
            <a:off x="998538" y="381000"/>
            <a:ext cx="7154862" cy="1214438"/>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nSpc>
                <a:spcPct val="90000"/>
              </a:lnSpc>
              <a:defRPr/>
            </a:pPr>
            <a:r>
              <a:rPr lang="en-US" sz="4800">
                <a:solidFill>
                  <a:srgbClr val="FFFF00"/>
                </a:solidFill>
              </a:rPr>
              <a:t>Media advocacy:</a:t>
            </a:r>
            <a:br>
              <a:rPr lang="en-US" sz="4800">
                <a:solidFill>
                  <a:srgbClr val="FFFF00"/>
                </a:solidFill>
              </a:rPr>
            </a:br>
            <a:r>
              <a:rPr lang="en-US" sz="3600" i="1">
                <a:solidFill>
                  <a:srgbClr val="FFFF00"/>
                </a:solidFill>
              </a:rPr>
              <a:t>pitfalls</a:t>
            </a:r>
          </a:p>
        </p:txBody>
      </p:sp>
      <p:sp useBgFill="1">
        <p:nvSpPr>
          <p:cNvPr id="119812" name="Rectangle 4"/>
          <p:cNvSpPr>
            <a:spLocks noGrp="1" noChangeArrowheads="1"/>
          </p:cNvSpPr>
          <p:nvPr>
            <p:ph type="body" sz="half" idx="1"/>
          </p:nvPr>
        </p:nvSpPr>
        <p:spPr>
          <a:xfrm>
            <a:off x="1023938" y="1776413"/>
            <a:ext cx="7096125" cy="4548187"/>
          </a:xfrm>
          <a:ln w="12700" cap="flat">
            <a:solidFill>
              <a:schemeClr val="tx1"/>
            </a:solidFill>
          </a:ln>
          <a:effectLst>
            <a:outerShdw blurRad="63500" dist="107763" dir="2700000" algn="ctr" rotWithShape="0">
              <a:schemeClr val="bg2"/>
            </a:outerShdw>
          </a:effectLst>
        </p:spPr>
        <p:txBody>
          <a:bodyPr/>
          <a:lstStyle/>
          <a:p>
            <a:pPr marL="457200" indent="-228600">
              <a:lnSpc>
                <a:spcPct val="80000"/>
              </a:lnSpc>
              <a:buFontTx/>
              <a:buNone/>
              <a:defRPr/>
            </a:pPr>
            <a:endParaRPr lang="en-US" sz="1800" i="1">
              <a:ea typeface="+mn-ea"/>
              <a:cs typeface="+mn-cs"/>
            </a:endParaRPr>
          </a:p>
          <a:p>
            <a:pPr marL="457200" indent="-228600">
              <a:lnSpc>
                <a:spcPct val="80000"/>
              </a:lnSpc>
              <a:defRPr/>
            </a:pPr>
            <a:r>
              <a:rPr lang="en-US" sz="2400" i="1">
                <a:ea typeface="+mn-ea"/>
                <a:cs typeface="+mn-cs"/>
              </a:rPr>
              <a:t>Getting mad/taking it personally</a:t>
            </a:r>
          </a:p>
          <a:p>
            <a:pPr marL="800100" lvl="1">
              <a:lnSpc>
                <a:spcPct val="80000"/>
              </a:lnSpc>
              <a:defRPr/>
            </a:pPr>
            <a:r>
              <a:rPr lang="en-US" sz="1800" i="1"/>
              <a:t>Media is an institution, with institutional constraints</a:t>
            </a:r>
          </a:p>
          <a:p>
            <a:pPr marL="457200" indent="-228600">
              <a:lnSpc>
                <a:spcPct val="80000"/>
              </a:lnSpc>
              <a:defRPr/>
            </a:pPr>
            <a:r>
              <a:rPr lang="en-US" sz="2400" i="1">
                <a:ea typeface="+mn-ea"/>
                <a:cs typeface="+mn-cs"/>
              </a:rPr>
              <a:t>Emotion versus credibility</a:t>
            </a:r>
          </a:p>
          <a:p>
            <a:pPr marL="800100" lvl="1">
              <a:lnSpc>
                <a:spcPct val="80000"/>
              </a:lnSpc>
              <a:defRPr/>
            </a:pPr>
            <a:r>
              <a:rPr lang="en-US" sz="1800" i="1"/>
              <a:t>Emotion has a place</a:t>
            </a:r>
          </a:p>
          <a:p>
            <a:pPr marL="800100" lvl="1">
              <a:lnSpc>
                <a:spcPct val="80000"/>
              </a:lnSpc>
              <a:defRPr/>
            </a:pPr>
            <a:r>
              <a:rPr lang="en-US" sz="1800" i="1"/>
              <a:t>Credibility is critical public health advantage and </a:t>
            </a:r>
            <a:r>
              <a:rPr lang="en-US" sz="1800" i="1">
                <a:solidFill>
                  <a:schemeClr val="hlink"/>
                </a:solidFill>
              </a:rPr>
              <a:t>must</a:t>
            </a:r>
            <a:r>
              <a:rPr lang="en-US" sz="1800" i="1"/>
              <a:t> be protected</a:t>
            </a:r>
          </a:p>
          <a:p>
            <a:pPr marL="800100" lvl="1">
              <a:lnSpc>
                <a:spcPct val="80000"/>
              </a:lnSpc>
              <a:defRPr/>
            </a:pPr>
            <a:r>
              <a:rPr lang="en-US" sz="1800" i="1"/>
              <a:t>Frustration is not a workable strategy for policy change</a:t>
            </a:r>
          </a:p>
          <a:p>
            <a:pPr marL="457200" indent="-228600">
              <a:lnSpc>
                <a:spcPct val="80000"/>
              </a:lnSpc>
              <a:defRPr/>
            </a:pPr>
            <a:r>
              <a:rPr lang="en-US" sz="2400" i="1">
                <a:ea typeface="+mn-ea"/>
                <a:cs typeface="+mn-cs"/>
              </a:rPr>
              <a:t>“Column inches envy”</a:t>
            </a:r>
          </a:p>
          <a:p>
            <a:pPr marL="800100" lvl="1">
              <a:lnSpc>
                <a:spcPct val="80000"/>
              </a:lnSpc>
              <a:defRPr/>
            </a:pPr>
            <a:r>
              <a:rPr lang="en-US" sz="1800" i="1"/>
              <a:t>Advancing the policy before the person</a:t>
            </a:r>
          </a:p>
          <a:p>
            <a:pPr marL="457200" indent="-228600">
              <a:lnSpc>
                <a:spcPct val="80000"/>
              </a:lnSpc>
              <a:defRPr/>
            </a:pPr>
            <a:r>
              <a:rPr lang="en-US" sz="2400" i="1">
                <a:ea typeface="+mn-ea"/>
                <a:cs typeface="+mn-cs"/>
              </a:rPr>
              <a:t>Easy hits</a:t>
            </a:r>
          </a:p>
          <a:p>
            <a:pPr marL="800100" lvl="1">
              <a:lnSpc>
                <a:spcPct val="80000"/>
              </a:lnSpc>
              <a:defRPr/>
            </a:pPr>
            <a:r>
              <a:rPr lang="en-US" sz="1800" i="1"/>
              <a:t>Policy change requires sustained coverage</a:t>
            </a:r>
          </a:p>
          <a:p>
            <a:pPr marL="800100" lvl="1">
              <a:lnSpc>
                <a:spcPct val="80000"/>
              </a:lnSpc>
              <a:defRPr/>
            </a:pPr>
            <a:r>
              <a:rPr lang="en-US" sz="1800" i="1"/>
              <a:t>Sustained coverage requires sustained strategy</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9812">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19812">
                                            <p:txEl>
                                              <p:pRg st="1" end="1"/>
                                            </p:txEl>
                                          </p:spTgt>
                                        </p:tgtEl>
                                        <p:attrNameLst>
                                          <p:attrName>ppt_c</p:attrName>
                                        </p:attrNameLst>
                                      </p:cBhvr>
                                      <p:to>
                                        <a:schemeClr val="bg2"/>
                                      </p:to>
                                    </p:animClr>
                                  </p:subTnLst>
                                </p:cTn>
                              </p:par>
                              <p:par>
                                <p:cTn id="7" presetID="1" presetClass="entr" presetSubtype="0" fill="hold" grpId="0" nodeType="withEffect">
                                  <p:stCondLst>
                                    <p:cond delay="0"/>
                                  </p:stCondLst>
                                  <p:childTnLst>
                                    <p:set>
                                      <p:cBhvr>
                                        <p:cTn id="8" dur="1" fill="hold">
                                          <p:stCondLst>
                                            <p:cond delay="0"/>
                                          </p:stCondLst>
                                        </p:cTn>
                                        <p:tgtEl>
                                          <p:spTgt spid="119812">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19812">
                                            <p:txEl>
                                              <p:pRg st="2" end="2"/>
                                            </p:txEl>
                                          </p:spTgt>
                                        </p:tgtEl>
                                        <p:attrNameLst>
                                          <p:attrName>ppt_c</p:attrName>
                                        </p:attrNameLst>
                                      </p:cBhvr>
                                      <p:to>
                                        <a:schemeClr val="bg2"/>
                                      </p:to>
                                    </p:animClr>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9812">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119812">
                                            <p:txEl>
                                              <p:pRg st="3" end="3"/>
                                            </p:txEl>
                                          </p:spTgt>
                                        </p:tgtEl>
                                        <p:attrNameLst>
                                          <p:attrName>ppt_c</p:attrName>
                                        </p:attrNameLst>
                                      </p:cBhvr>
                                      <p:to>
                                        <a:schemeClr val="bg2"/>
                                      </p:to>
                                    </p:animClr>
                                  </p:subTnLst>
                                </p:cTn>
                              </p:par>
                              <p:par>
                                <p:cTn id="13" presetID="1" presetClass="entr" presetSubtype="0" fill="hold" grpId="0" nodeType="withEffect">
                                  <p:stCondLst>
                                    <p:cond delay="0"/>
                                  </p:stCondLst>
                                  <p:childTnLst>
                                    <p:set>
                                      <p:cBhvr>
                                        <p:cTn id="14" dur="1" fill="hold">
                                          <p:stCondLst>
                                            <p:cond delay="0"/>
                                          </p:stCondLst>
                                        </p:cTn>
                                        <p:tgtEl>
                                          <p:spTgt spid="119812">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119812">
                                            <p:txEl>
                                              <p:pRg st="4" end="4"/>
                                            </p:txEl>
                                          </p:spTgt>
                                        </p:tgtEl>
                                        <p:attrNameLst>
                                          <p:attrName>ppt_c</p:attrName>
                                        </p:attrNameLst>
                                      </p:cBhvr>
                                      <p:to>
                                        <a:schemeClr val="bg2"/>
                                      </p:to>
                                    </p:animClr>
                                  </p:subTnLst>
                                </p:cTn>
                              </p:par>
                              <p:par>
                                <p:cTn id="15" presetID="1" presetClass="entr" presetSubtype="0" fill="hold" grpId="0" nodeType="withEffect">
                                  <p:stCondLst>
                                    <p:cond delay="0"/>
                                  </p:stCondLst>
                                  <p:childTnLst>
                                    <p:set>
                                      <p:cBhvr>
                                        <p:cTn id="16" dur="1" fill="hold">
                                          <p:stCondLst>
                                            <p:cond delay="0"/>
                                          </p:stCondLst>
                                        </p:cTn>
                                        <p:tgtEl>
                                          <p:spTgt spid="119812">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119812">
                                            <p:txEl>
                                              <p:pRg st="5" end="5"/>
                                            </p:txEl>
                                          </p:spTgt>
                                        </p:tgtEl>
                                        <p:attrNameLst>
                                          <p:attrName>ppt_c</p:attrName>
                                        </p:attrNameLst>
                                      </p:cBhvr>
                                      <p:to>
                                        <a:schemeClr val="bg2"/>
                                      </p:to>
                                    </p:animClr>
                                  </p:subTnLst>
                                </p:cTn>
                              </p:par>
                              <p:par>
                                <p:cTn id="17" presetID="1" presetClass="entr" presetSubtype="0" fill="hold" grpId="0" nodeType="withEffect">
                                  <p:stCondLst>
                                    <p:cond delay="0"/>
                                  </p:stCondLst>
                                  <p:childTnLst>
                                    <p:set>
                                      <p:cBhvr>
                                        <p:cTn id="18" dur="1" fill="hold">
                                          <p:stCondLst>
                                            <p:cond delay="0"/>
                                          </p:stCondLst>
                                        </p:cTn>
                                        <p:tgtEl>
                                          <p:spTgt spid="119812">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119812">
                                            <p:txEl>
                                              <p:pRg st="6" end="6"/>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9812">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119812">
                                            <p:txEl>
                                              <p:pRg st="7" end="7"/>
                                            </p:txEl>
                                          </p:spTgt>
                                        </p:tgtEl>
                                        <p:attrNameLst>
                                          <p:attrName>ppt_c</p:attrName>
                                        </p:attrNameLst>
                                      </p:cBhvr>
                                      <p:to>
                                        <a:schemeClr val="bg2"/>
                                      </p:to>
                                    </p:animClr>
                                  </p:subTnLst>
                                </p:cTn>
                              </p:par>
                              <p:par>
                                <p:cTn id="23" presetID="1" presetClass="entr" presetSubtype="0" fill="hold" grpId="0" nodeType="withEffect">
                                  <p:stCondLst>
                                    <p:cond delay="0"/>
                                  </p:stCondLst>
                                  <p:childTnLst>
                                    <p:set>
                                      <p:cBhvr>
                                        <p:cTn id="24" dur="1" fill="hold">
                                          <p:stCondLst>
                                            <p:cond delay="0"/>
                                          </p:stCondLst>
                                        </p:cTn>
                                        <p:tgtEl>
                                          <p:spTgt spid="119812">
                                            <p:txEl>
                                              <p:pRg st="8" end="8"/>
                                            </p:txEl>
                                          </p:spTgt>
                                        </p:tgtEl>
                                        <p:attrNameLst>
                                          <p:attrName>style.visibility</p:attrName>
                                        </p:attrNameLst>
                                      </p:cBhvr>
                                      <p:to>
                                        <p:strVal val="visible"/>
                                      </p:to>
                                    </p:set>
                                  </p:childTnLst>
                                  <p:subTnLst>
                                    <p:animClr clrSpc="rgb" dir="cw">
                                      <p:cBhvr override="childStyle">
                                        <p:cTn dur="1" fill="hold" display="0" masterRel="nextClick" afterEffect="1"/>
                                        <p:tgtEl>
                                          <p:spTgt spid="119812">
                                            <p:txEl>
                                              <p:pRg st="8" end="8"/>
                                            </p:txEl>
                                          </p:spTgt>
                                        </p:tgtEl>
                                        <p:attrNameLst>
                                          <p:attrName>ppt_c</p:attrName>
                                        </p:attrNameLst>
                                      </p:cBhvr>
                                      <p:to>
                                        <a:schemeClr val="bg2"/>
                                      </p:to>
                                    </p:animClr>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9812">
                                            <p:txEl>
                                              <p:pRg st="9" end="9"/>
                                            </p:txEl>
                                          </p:spTgt>
                                        </p:tgtEl>
                                        <p:attrNameLst>
                                          <p:attrName>style.visibility</p:attrName>
                                        </p:attrNameLst>
                                      </p:cBhvr>
                                      <p:to>
                                        <p:strVal val="visible"/>
                                      </p:to>
                                    </p:set>
                                  </p:childTnLst>
                                  <p:subTnLst>
                                    <p:animClr clrSpc="rgb" dir="cw">
                                      <p:cBhvr override="childStyle">
                                        <p:cTn dur="1" fill="hold" display="0" masterRel="nextClick" afterEffect="1"/>
                                        <p:tgtEl>
                                          <p:spTgt spid="119812">
                                            <p:txEl>
                                              <p:pRg st="9" end="9"/>
                                            </p:txEl>
                                          </p:spTgt>
                                        </p:tgtEl>
                                        <p:attrNameLst>
                                          <p:attrName>ppt_c</p:attrName>
                                        </p:attrNameLst>
                                      </p:cBhvr>
                                      <p:to>
                                        <a:schemeClr val="bg2"/>
                                      </p:to>
                                    </p:animClr>
                                  </p:subTnLst>
                                </p:cTn>
                              </p:par>
                              <p:par>
                                <p:cTn id="29" presetID="1" presetClass="entr" presetSubtype="0" fill="hold" grpId="0" nodeType="withEffect">
                                  <p:stCondLst>
                                    <p:cond delay="0"/>
                                  </p:stCondLst>
                                  <p:childTnLst>
                                    <p:set>
                                      <p:cBhvr>
                                        <p:cTn id="30" dur="1" fill="hold">
                                          <p:stCondLst>
                                            <p:cond delay="0"/>
                                          </p:stCondLst>
                                        </p:cTn>
                                        <p:tgtEl>
                                          <p:spTgt spid="119812">
                                            <p:txEl>
                                              <p:pRg st="10" end="10"/>
                                            </p:txEl>
                                          </p:spTgt>
                                        </p:tgtEl>
                                        <p:attrNameLst>
                                          <p:attrName>style.visibility</p:attrName>
                                        </p:attrNameLst>
                                      </p:cBhvr>
                                      <p:to>
                                        <p:strVal val="visible"/>
                                      </p:to>
                                    </p:set>
                                  </p:childTnLst>
                                  <p:subTnLst>
                                    <p:animClr clrSpc="rgb" dir="cw">
                                      <p:cBhvr override="childStyle">
                                        <p:cTn dur="1" fill="hold" display="0" masterRel="nextClick" afterEffect="1"/>
                                        <p:tgtEl>
                                          <p:spTgt spid="119812">
                                            <p:txEl>
                                              <p:pRg st="10" end="10"/>
                                            </p:txEl>
                                          </p:spTgt>
                                        </p:tgtEl>
                                        <p:attrNameLst>
                                          <p:attrName>ppt_c</p:attrName>
                                        </p:attrNameLst>
                                      </p:cBhvr>
                                      <p:to>
                                        <a:schemeClr val="bg2"/>
                                      </p:to>
                                    </p:animClr>
                                  </p:subTnLst>
                                </p:cTn>
                              </p:par>
                              <p:par>
                                <p:cTn id="31" presetID="1" presetClass="entr" presetSubtype="0" fill="hold" grpId="0" nodeType="withEffect">
                                  <p:stCondLst>
                                    <p:cond delay="0"/>
                                  </p:stCondLst>
                                  <p:childTnLst>
                                    <p:set>
                                      <p:cBhvr>
                                        <p:cTn id="32" dur="1" fill="hold">
                                          <p:stCondLst>
                                            <p:cond delay="0"/>
                                          </p:stCondLst>
                                        </p:cTn>
                                        <p:tgtEl>
                                          <p:spTgt spid="119812">
                                            <p:txEl>
                                              <p:pRg st="11" end="11"/>
                                            </p:txEl>
                                          </p:spTgt>
                                        </p:tgtEl>
                                        <p:attrNameLst>
                                          <p:attrName>style.visibility</p:attrName>
                                        </p:attrNameLst>
                                      </p:cBhvr>
                                      <p:to>
                                        <p:strVal val="visible"/>
                                      </p:to>
                                    </p:set>
                                  </p:childTnLst>
                                  <p:subTnLst>
                                    <p:animClr clrSpc="rgb" dir="cw">
                                      <p:cBhvr override="childStyle">
                                        <p:cTn dur="1" fill="hold" display="0" masterRel="nextClick" afterEffect="1"/>
                                        <p:tgtEl>
                                          <p:spTgt spid="119812">
                                            <p:txEl>
                                              <p:pRg st="11" end="11"/>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endParaRPr lang="en-US"/>
          </a:p>
        </p:txBody>
      </p:sp>
      <p:sp useBgFill="1">
        <p:nvSpPr>
          <p:cNvPr id="121859" name="Rectangle 3"/>
          <p:cNvSpPr>
            <a:spLocks noChangeArrowheads="1"/>
          </p:cNvSpPr>
          <p:nvPr/>
        </p:nvSpPr>
        <p:spPr bwMode="auto">
          <a:xfrm>
            <a:off x="998538" y="381000"/>
            <a:ext cx="7154862" cy="1214438"/>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nSpc>
                <a:spcPct val="90000"/>
              </a:lnSpc>
              <a:defRPr/>
            </a:pPr>
            <a:r>
              <a:rPr lang="en-US" sz="4800">
                <a:solidFill>
                  <a:srgbClr val="FFFF00"/>
                </a:solidFill>
              </a:rPr>
              <a:t>Media advocacy:</a:t>
            </a:r>
            <a:br>
              <a:rPr lang="en-US" sz="4800">
                <a:solidFill>
                  <a:srgbClr val="FFFF00"/>
                </a:solidFill>
              </a:rPr>
            </a:br>
            <a:r>
              <a:rPr lang="en-US" sz="3600" i="1">
                <a:solidFill>
                  <a:srgbClr val="FFFF00"/>
                </a:solidFill>
              </a:rPr>
              <a:t>definition</a:t>
            </a:r>
          </a:p>
        </p:txBody>
      </p:sp>
      <p:sp useBgFill="1">
        <p:nvSpPr>
          <p:cNvPr id="121860" name="Rectangle 4"/>
          <p:cNvSpPr>
            <a:spLocks noGrp="1" noChangeArrowheads="1"/>
          </p:cNvSpPr>
          <p:nvPr>
            <p:ph type="body" sz="half" idx="1"/>
          </p:nvPr>
        </p:nvSpPr>
        <p:spPr>
          <a:xfrm>
            <a:off x="1023938" y="1776413"/>
            <a:ext cx="7096125" cy="4333875"/>
          </a:xfrm>
          <a:ln w="12700" cap="flat">
            <a:solidFill>
              <a:schemeClr val="tx1"/>
            </a:solidFill>
          </a:ln>
          <a:effectLst>
            <a:outerShdw blurRad="63500" dist="107763" dir="2700000" algn="ctr" rotWithShape="0">
              <a:schemeClr val="bg2"/>
            </a:outerShdw>
          </a:effectLst>
        </p:spPr>
        <p:txBody>
          <a:bodyPr/>
          <a:lstStyle/>
          <a:p>
            <a:pPr marL="457200" indent="-228600">
              <a:buFontTx/>
              <a:buNone/>
              <a:defRPr/>
            </a:pPr>
            <a:endParaRPr lang="en-US" sz="2400" i="1" smtClean="0">
              <a:ea typeface="+mn-ea"/>
              <a:cs typeface="+mn-cs"/>
            </a:endParaRPr>
          </a:p>
          <a:p>
            <a:pPr marL="457200" indent="-228600">
              <a:buFontTx/>
              <a:buNone/>
              <a:defRPr/>
            </a:pPr>
            <a:r>
              <a:rPr lang="en-US" sz="3200" i="1" smtClean="0">
                <a:ea typeface="+mn-ea"/>
                <a:cs typeface="+mn-cs"/>
              </a:rPr>
              <a:t>Media advocacy is</a:t>
            </a:r>
          </a:p>
          <a:p>
            <a:pPr marL="457200" indent="-228600">
              <a:buFontTx/>
              <a:buNone/>
              <a:defRPr/>
            </a:pPr>
            <a:r>
              <a:rPr lang="en-US" sz="3200" i="1" smtClean="0">
                <a:ea typeface="+mn-ea"/>
                <a:cs typeface="+mn-cs"/>
              </a:rPr>
              <a:t>   the strategic use of</a:t>
            </a:r>
          </a:p>
          <a:p>
            <a:pPr marL="457200" indent="-228600">
              <a:buFontTx/>
              <a:buNone/>
              <a:defRPr/>
            </a:pPr>
            <a:r>
              <a:rPr lang="en-US" sz="3200" i="1" smtClean="0">
                <a:ea typeface="+mn-ea"/>
                <a:cs typeface="+mn-cs"/>
              </a:rPr>
              <a:t>      the mass media to support</a:t>
            </a:r>
          </a:p>
          <a:p>
            <a:pPr marL="457200" indent="-228600">
              <a:buFontTx/>
              <a:buNone/>
              <a:defRPr/>
            </a:pPr>
            <a:r>
              <a:rPr lang="en-US" sz="3200" i="1" smtClean="0">
                <a:ea typeface="+mn-ea"/>
                <a:cs typeface="+mn-cs"/>
              </a:rPr>
              <a:t>		community organizing</a:t>
            </a:r>
          </a:p>
          <a:p>
            <a:pPr marL="457200" indent="-228600">
              <a:buFontTx/>
              <a:buNone/>
              <a:defRPr/>
            </a:pPr>
            <a:r>
              <a:rPr lang="en-US" sz="3200" i="1" smtClean="0">
                <a:ea typeface="+mn-ea"/>
                <a:cs typeface="+mn-cs"/>
              </a:rPr>
              <a:t>            to advance social or</a:t>
            </a:r>
          </a:p>
          <a:p>
            <a:pPr marL="457200" indent="-228600">
              <a:buFontTx/>
              <a:buNone/>
              <a:defRPr/>
            </a:pPr>
            <a:r>
              <a:rPr lang="en-US" sz="3200" i="1" smtClean="0">
                <a:ea typeface="+mn-ea"/>
                <a:cs typeface="+mn-cs"/>
              </a:rPr>
              <a:t>               public policy initiatives.</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194" name="Rectangle 2"/>
          <p:cNvSpPr>
            <a:spLocks noChangeArrowheads="1"/>
          </p:cNvSpPr>
          <p:nvPr/>
        </p:nvSpPr>
        <p:spPr bwMode="auto">
          <a:xfrm>
            <a:off x="838200" y="381000"/>
            <a:ext cx="7467600" cy="1214438"/>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nSpc>
                <a:spcPct val="90000"/>
              </a:lnSpc>
              <a:defRPr/>
            </a:pPr>
            <a:r>
              <a:rPr lang="en-US" sz="4400">
                <a:solidFill>
                  <a:srgbClr val="FFFF00"/>
                </a:solidFill>
              </a:rPr>
              <a:t>Media advocacy:</a:t>
            </a:r>
            <a:br>
              <a:rPr lang="en-US" sz="4400">
                <a:solidFill>
                  <a:srgbClr val="FFFF00"/>
                </a:solidFill>
              </a:rPr>
            </a:br>
            <a:r>
              <a:rPr lang="en-US" sz="3600" i="1">
                <a:solidFill>
                  <a:srgbClr val="FFFF00"/>
                </a:solidFill>
              </a:rPr>
              <a:t>what it does</a:t>
            </a:r>
          </a:p>
        </p:txBody>
      </p:sp>
      <p:sp useBgFill="1">
        <p:nvSpPr>
          <p:cNvPr id="8195" name="Rectangle 3"/>
          <p:cNvSpPr>
            <a:spLocks noChangeArrowheads="1"/>
          </p:cNvSpPr>
          <p:nvPr/>
        </p:nvSpPr>
        <p:spPr bwMode="auto">
          <a:xfrm>
            <a:off x="990600" y="1905000"/>
            <a:ext cx="7096125" cy="4333875"/>
          </a:xfrm>
          <a:prstGeom prst="rect">
            <a:avLst/>
          </a:prstGeom>
          <a:ln w="12700">
            <a:solidFill>
              <a:schemeClr val="tx1"/>
            </a:solidFill>
            <a:miter lim="800000"/>
            <a:headEnd/>
            <a:tailEnd/>
          </a:ln>
          <a:effectLst>
            <a:outerShdw dist="107763" dir="2700000" algn="ctr" rotWithShape="0">
              <a:schemeClr val="bg2"/>
            </a:outerShdw>
          </a:effectLst>
        </p:spPr>
        <p:txBody>
          <a:bodyPr lIns="92075" tIns="46038" rIns="92075" bIns="46038"/>
          <a:lstStyle/>
          <a:p>
            <a:pPr marL="457200" indent="-228600" algn="l">
              <a:lnSpc>
                <a:spcPct val="90000"/>
              </a:lnSpc>
              <a:spcBef>
                <a:spcPct val="30000"/>
              </a:spcBef>
              <a:defRPr/>
            </a:pPr>
            <a:endParaRPr lang="en-US" sz="2800" i="1"/>
          </a:p>
          <a:p>
            <a:pPr marL="457200" indent="-228600" algn="l">
              <a:lnSpc>
                <a:spcPct val="90000"/>
              </a:lnSpc>
              <a:spcBef>
                <a:spcPct val="30000"/>
              </a:spcBef>
              <a:defRPr/>
            </a:pPr>
            <a:r>
              <a:rPr lang="en-US" sz="2800" i="1"/>
              <a:t>Media advocacy uses a range of media and advocacy strategies...</a:t>
            </a:r>
          </a:p>
          <a:p>
            <a:pPr marL="457200" indent="-228600" algn="l">
              <a:lnSpc>
                <a:spcPct val="90000"/>
              </a:lnSpc>
              <a:spcBef>
                <a:spcPct val="30000"/>
              </a:spcBef>
              <a:buFontTx/>
              <a:buChar char="•"/>
              <a:defRPr/>
            </a:pPr>
            <a:r>
              <a:rPr lang="en-US" sz="2800" i="1"/>
              <a:t>to stimulate broad-based coverage...</a:t>
            </a:r>
          </a:p>
          <a:p>
            <a:pPr marL="457200" indent="-228600" algn="l">
              <a:lnSpc>
                <a:spcPct val="90000"/>
              </a:lnSpc>
              <a:spcBef>
                <a:spcPct val="30000"/>
              </a:spcBef>
              <a:buFontTx/>
              <a:buChar char="•"/>
              <a:defRPr/>
            </a:pPr>
            <a:r>
              <a:rPr lang="en-US" sz="2800" i="1"/>
              <a:t>in order to reframe &amp; shape public discussion about health issues...</a:t>
            </a:r>
          </a:p>
          <a:p>
            <a:pPr marL="457200" indent="-228600" algn="l">
              <a:lnSpc>
                <a:spcPct val="90000"/>
              </a:lnSpc>
              <a:spcBef>
                <a:spcPct val="30000"/>
              </a:spcBef>
              <a:buFontTx/>
              <a:buChar char="•"/>
              <a:defRPr/>
            </a:pPr>
            <a:r>
              <a:rPr lang="en-US" sz="2800" i="1"/>
              <a:t>to increase support for and advance...</a:t>
            </a:r>
          </a:p>
          <a:p>
            <a:pPr marL="457200" indent="-228600" algn="l">
              <a:lnSpc>
                <a:spcPct val="90000"/>
              </a:lnSpc>
              <a:spcBef>
                <a:spcPct val="30000"/>
              </a:spcBef>
              <a:defRPr/>
            </a:pPr>
            <a:r>
              <a:rPr lang="en-US" sz="2800" i="1"/>
              <a:t>		healthy public policies.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none" lIns="92075" tIns="46038" rIns="92075" bIns="46038"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none" lIns="92075" tIns="46038" rIns="92075" bIns="46038"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bg1"/>
            </a:solidFill>
            <a:effectLst/>
            <a:latin typeface="Arial" charset="0"/>
          </a:defRPr>
        </a:defPPr>
      </a:lstStyle>
    </a:lnDef>
  </a:objectDefaults>
  <a:extraClrSchemeLst>
    <a:extraClrScheme>
      <a:clrScheme name="Default Desig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 97\Templates\Presentation Designs\FIREBALL.POT</Template>
  <TotalTime>14492</TotalTime>
  <Words>5736</Words>
  <Application>Microsoft Office PowerPoint</Application>
  <PresentationFormat>On-screen Show (4:3)</PresentationFormat>
  <Paragraphs>608</Paragraphs>
  <Slides>67</Slides>
  <Notes>50</Notes>
  <HiddenSlides>0</HiddenSlides>
  <MMClips>4</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Default Design</vt:lpstr>
      <vt:lpstr>PowerPoint Presentation</vt:lpstr>
      <vt:lpstr>Part 1: An Overview</vt:lpstr>
      <vt:lpstr>PowerPoint Presentation</vt:lpstr>
      <vt:lpstr>Media advocacy example questions</vt:lpstr>
      <vt:lpstr>Media Advocacy: starting point</vt:lpstr>
      <vt:lpstr>PowerPoint Presentation</vt:lpstr>
      <vt:lpstr>PowerPoint Presentation</vt:lpstr>
      <vt:lpstr>PowerPoint Presentation</vt:lpstr>
      <vt:lpstr>PowerPoint Presentation</vt:lpstr>
      <vt:lpstr>PowerPoint Presentation</vt:lpstr>
      <vt:lpstr>Media Advocacy: Traditional health communications comparison</vt:lpstr>
      <vt:lpstr>What do we use media advocacy for?</vt:lpstr>
      <vt:lpstr>Choosing an issue</vt:lpstr>
      <vt:lpstr>Choosing an issue (Midwest Academy)</vt:lpstr>
      <vt:lpstr>Part 2: Building a media advocacy strategy</vt:lpstr>
      <vt:lpstr>PowerPoint Presentation</vt:lpstr>
      <vt:lpstr>Three Headlines</vt:lpstr>
      <vt:lpstr>PowerPoint Presentation</vt:lpstr>
      <vt:lpstr>PowerPoint Presentation</vt:lpstr>
      <vt:lpstr>PowerPoint Presentation</vt:lpstr>
      <vt:lpstr>PowerPoint Presentation</vt:lpstr>
      <vt:lpstr>PowerPoint Presentation</vt:lpstr>
      <vt:lpstr>Planning for Media Advocacy</vt:lpstr>
      <vt:lpstr>PowerPoint Presentation</vt:lpstr>
      <vt:lpstr>PowerPoint Presentation</vt:lpstr>
      <vt:lpstr>PowerPoint Presentation</vt:lpstr>
      <vt:lpstr>Social math techniques</vt:lpstr>
      <vt:lpstr>PowerPoint Presentation</vt:lpstr>
      <vt:lpstr> </vt:lpstr>
      <vt:lpstr>PowerPoint Presentation</vt:lpstr>
      <vt:lpstr>PowerPoint Presentation</vt:lpstr>
      <vt:lpstr>Part 3: Shaping your message (framing for content)</vt:lpstr>
      <vt:lpstr>PowerPoint Presentation</vt:lpstr>
      <vt:lpstr>Media advocacy: dragging the frame</vt:lpstr>
      <vt:lpstr>Dragging the Frame: Example</vt:lpstr>
      <vt:lpstr>Framing</vt:lpstr>
      <vt:lpstr>Bush vs. Kerry 2004</vt:lpstr>
      <vt:lpstr>The importance of symbols</vt:lpstr>
      <vt:lpstr>Shared Values</vt:lpstr>
      <vt:lpstr>Public health framings</vt:lpstr>
      <vt:lpstr>Industry framings</vt:lpstr>
      <vt:lpstr>Constructing frames (re-framing)</vt:lpstr>
      <vt:lpstr>Arguing and counter-arguing</vt:lpstr>
      <vt:lpstr>Successful media bite components</vt:lpstr>
      <vt:lpstr>Media bite examples</vt:lpstr>
      <vt:lpstr>Media bites exercise</vt:lpstr>
      <vt:lpstr>PowerPoint Presentation</vt:lpstr>
      <vt:lpstr>Interviewing tips</vt:lpstr>
      <vt:lpstr>Framing for content: conclusion</vt:lpstr>
      <vt:lpstr>Part 4: Getting on the news (framing for access)</vt:lpstr>
      <vt:lpstr>Getting on the news  (framing for access)</vt:lpstr>
      <vt:lpstr>Access strategies</vt:lpstr>
      <vt:lpstr>Getting on the news (framing for access)</vt:lpstr>
      <vt:lpstr>News Events</vt:lpstr>
      <vt:lpstr>Going beyond the news…</vt:lpstr>
      <vt:lpstr>Role of paid media in media advocacy</vt:lpstr>
      <vt:lpstr>Pitching stories</vt:lpstr>
      <vt:lpstr>Pitching:  The Cardinal Rule</vt:lpstr>
      <vt:lpstr>Pitching stories</vt:lpstr>
      <vt:lpstr>When a journalist calls you…</vt:lpstr>
      <vt:lpstr>Part 5: Summing Up</vt:lpstr>
      <vt:lpstr>Putting it all together</vt:lpstr>
      <vt:lpstr>Know when to use media advocacy</vt:lpstr>
      <vt:lpstr>Pillars and requirements of media advocacy</vt:lpstr>
      <vt:lpstr>Job of Public Health Media Advocate</vt:lpstr>
      <vt:lpstr> </vt:lpstr>
      <vt:lpstr>Media Advocacy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David J</dc:creator>
  <cp:lastModifiedBy>ckincaid</cp:lastModifiedBy>
  <cp:revision>49</cp:revision>
  <cp:lastPrinted>2000-02-28T23:57:54Z</cp:lastPrinted>
  <dcterms:created xsi:type="dcterms:W3CDTF">2010-09-01T21:19:27Z</dcterms:created>
  <dcterms:modified xsi:type="dcterms:W3CDTF">2012-09-06T14:41:11Z</dcterms:modified>
</cp:coreProperties>
</file>