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sldIdLst>
    <p:sldId id="256" r:id="rId2"/>
    <p:sldId id="261" r:id="rId3"/>
    <p:sldId id="264" r:id="rId4"/>
    <p:sldId id="263" r:id="rId5"/>
    <p:sldId id="265" r:id="rId6"/>
    <p:sldId id="267" r:id="rId7"/>
    <p:sldId id="266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73" autoAdjust="0"/>
  </p:normalViewPr>
  <p:slideViewPr>
    <p:cSldViewPr>
      <p:cViewPr varScale="1">
        <p:scale>
          <a:sx n="95" d="100"/>
          <a:sy n="95" d="100"/>
        </p:scale>
        <p:origin x="-145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76D4D83-670C-4CDE-A4CE-EBBAA98D7483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79ECE27-449A-41DE-97E6-EDB7C958AD2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G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Welcome To The Wonderful World of Excel!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438400"/>
            <a:ext cx="7635240" cy="2286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Objectives of this lesson:</a:t>
            </a:r>
          </a:p>
          <a:p>
            <a:pPr marL="484632" indent="-457200">
              <a:buFont typeface="Arial" pitchFamily="34" charset="0"/>
              <a:buChar char="•"/>
            </a:pPr>
            <a:r>
              <a:rPr lang="en-US" dirty="0" smtClean="0"/>
              <a:t>Learn about entering screening data into a spreadsheet</a:t>
            </a:r>
          </a:p>
          <a:p>
            <a:pPr marL="484632" indent="-457200">
              <a:buFont typeface="Arial" pitchFamily="34" charset="0"/>
              <a:buChar char="•"/>
            </a:pPr>
            <a:r>
              <a:rPr lang="en-US" dirty="0"/>
              <a:t>Identify the components of a chart or graph </a:t>
            </a:r>
            <a:r>
              <a:rPr lang="en-US" dirty="0" smtClean="0"/>
              <a:t>of screening data</a:t>
            </a:r>
            <a:endParaRPr lang="en-US" dirty="0"/>
          </a:p>
          <a:p>
            <a:pPr marL="484632" indent="-457200">
              <a:buFont typeface="Arial" pitchFamily="34" charset="0"/>
              <a:buChar char="•"/>
            </a:pPr>
            <a:r>
              <a:rPr lang="en-US" dirty="0" smtClean="0"/>
              <a:t>New Vocabulary</a:t>
            </a:r>
          </a:p>
          <a:p>
            <a:pPr marL="484632" indent="-457200">
              <a:buFont typeface="Arial" pitchFamily="34" charset="0"/>
              <a:buChar char="•"/>
            </a:pPr>
            <a:endParaRPr lang="en-US" dirty="0" smtClean="0"/>
          </a:p>
          <a:p>
            <a:pPr marL="484632" indent="-4572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06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6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Entering Screening Data </a:t>
            </a:r>
            <a:br>
              <a:rPr lang="en-US" dirty="0" smtClean="0"/>
            </a:br>
            <a:r>
              <a:rPr lang="en-US" dirty="0" smtClean="0"/>
              <a:t>Into Your Spreadsheet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498080" cy="4800600"/>
          </a:xfrm>
        </p:spPr>
        <p:txBody>
          <a:bodyPr>
            <a:normAutofit lnSpcReduction="10000"/>
          </a:bodyPr>
          <a:lstStyle/>
          <a:p>
            <a:pPr marL="82296" indent="0">
              <a:lnSpc>
                <a:spcPct val="110000"/>
              </a:lnSpc>
              <a:buNone/>
            </a:pPr>
            <a:r>
              <a:rPr lang="en-US" dirty="0" smtClean="0"/>
              <a:t>When you are entering data about a student it is helpful to label your columns with these common elements:</a:t>
            </a:r>
          </a:p>
          <a:p>
            <a:pPr marL="82296" indent="0">
              <a:spcBef>
                <a:spcPts val="0"/>
              </a:spcBef>
              <a:buNone/>
            </a:pPr>
            <a:endParaRPr lang="en-US" dirty="0" smtClean="0"/>
          </a:p>
          <a:p>
            <a:pPr lvl="1"/>
            <a:r>
              <a:rPr lang="en-US" dirty="0" smtClean="0"/>
              <a:t>The date or time the data was collected</a:t>
            </a:r>
          </a:p>
          <a:p>
            <a:pPr lvl="1"/>
            <a:r>
              <a:rPr lang="en-US" dirty="0" smtClean="0"/>
              <a:t>The names of the behaviors or skills for which you are collecting data</a:t>
            </a:r>
          </a:p>
          <a:p>
            <a:pPr marL="658368" lvl="2" indent="0">
              <a:buNone/>
            </a:pPr>
            <a:endParaRPr lang="en-US" dirty="0" smtClean="0"/>
          </a:p>
          <a:p>
            <a:pPr marL="402336" lvl="1" indent="0" algn="ctr">
              <a:buNone/>
            </a:pPr>
            <a:r>
              <a:rPr lang="en-US" sz="2400" i="1" dirty="0" smtClean="0"/>
              <a:t>When you make a chart of this data, it will compare the changes in behavior or skill over time</a:t>
            </a:r>
          </a:p>
          <a:p>
            <a:pPr lvl="1"/>
            <a:endParaRPr lang="en-US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3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4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how it might look: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6" y="1546274"/>
            <a:ext cx="5486400" cy="49530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98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4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48145"/>
            <a:ext cx="6477000" cy="434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298" y="76200"/>
            <a:ext cx="7498080" cy="1143000"/>
          </a:xfrm>
        </p:spPr>
        <p:txBody>
          <a:bodyPr/>
          <a:lstStyle/>
          <a:p>
            <a:r>
              <a:rPr lang="en-US" dirty="0" smtClean="0"/>
              <a:t>New Vocabulary!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914400"/>
            <a:ext cx="7498080" cy="4800600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Data Series</a:t>
            </a:r>
          </a:p>
          <a:p>
            <a:pPr lvl="1"/>
            <a:r>
              <a:rPr lang="en-US" sz="1800" dirty="0" smtClean="0"/>
              <a:t>A </a:t>
            </a:r>
            <a:r>
              <a:rPr lang="en-US" sz="1800" b="1" dirty="0" smtClean="0"/>
              <a:t>group </a:t>
            </a:r>
            <a:r>
              <a:rPr lang="en-US" sz="1800" b="1" dirty="0"/>
              <a:t>of </a:t>
            </a:r>
            <a:r>
              <a:rPr lang="en-US" sz="1800" b="1" dirty="0" smtClean="0"/>
              <a:t>numbers,</a:t>
            </a:r>
            <a:r>
              <a:rPr lang="en-US" sz="1800" dirty="0" smtClean="0"/>
              <a:t> like scores or ratings,</a:t>
            </a:r>
            <a:r>
              <a:rPr lang="en-US" sz="1800" b="1" dirty="0" smtClean="0"/>
              <a:t> </a:t>
            </a:r>
            <a:r>
              <a:rPr lang="en-US" sz="1800" dirty="0"/>
              <a:t>identified by a </a:t>
            </a:r>
            <a:r>
              <a:rPr lang="en-US" sz="1800" b="1" dirty="0" smtClean="0"/>
              <a:t>label </a:t>
            </a:r>
            <a:r>
              <a:rPr lang="en-US" sz="1800" dirty="0" smtClean="0"/>
              <a:t>in a column or row of a worksheet that is plotted on a chart</a:t>
            </a:r>
            <a:endParaRPr lang="en-US" sz="1800" b="1" dirty="0"/>
          </a:p>
          <a:p>
            <a:pPr lvl="1"/>
            <a:endParaRPr lang="en-US" sz="2000" dirty="0" smtClean="0"/>
          </a:p>
          <a:p>
            <a:pPr marL="402336" lvl="1" indent="0">
              <a:buNone/>
            </a:pPr>
            <a:endParaRPr lang="en-US" sz="2000" i="1" dirty="0" smtClean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3198765"/>
            <a:ext cx="1828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2336" lvl="1" indent="0">
              <a:buNone/>
            </a:pPr>
            <a:r>
              <a:rPr lang="en-US" sz="1400" i="1" dirty="0" smtClean="0"/>
              <a:t>The </a:t>
            </a:r>
            <a:r>
              <a:rPr lang="en-US" sz="1400" i="1" dirty="0"/>
              <a:t>numbers in column B are a </a:t>
            </a:r>
            <a:r>
              <a:rPr lang="en-US" sz="1400" b="1" i="1" dirty="0"/>
              <a:t>group of </a:t>
            </a:r>
          </a:p>
          <a:p>
            <a:pPr marL="402336" lvl="1" indent="0">
              <a:buNone/>
            </a:pPr>
            <a:r>
              <a:rPr lang="en-US" sz="1400" b="1" i="1" dirty="0"/>
              <a:t>numbers </a:t>
            </a:r>
            <a:r>
              <a:rPr lang="en-US" sz="1400" i="1" dirty="0"/>
              <a:t>identified by the </a:t>
            </a:r>
            <a:r>
              <a:rPr lang="en-US" sz="1400" b="1" i="1" dirty="0"/>
              <a:t>label</a:t>
            </a:r>
            <a:r>
              <a:rPr lang="en-US" sz="1400" i="1" dirty="0"/>
              <a:t> </a:t>
            </a:r>
            <a:r>
              <a:rPr lang="en-US" sz="1400" i="1" dirty="0" smtClean="0"/>
              <a:t>“On-Task”</a:t>
            </a:r>
            <a:endParaRPr lang="en-US" sz="1400" i="1" dirty="0"/>
          </a:p>
          <a:p>
            <a:pPr marL="402336" lvl="1" indent="0">
              <a:buNone/>
            </a:pPr>
            <a:endParaRPr lang="en-US" sz="1400" i="1" dirty="0"/>
          </a:p>
          <a:p>
            <a:pPr marL="402336" lvl="1" indent="0">
              <a:buNone/>
            </a:pPr>
            <a:r>
              <a:rPr lang="en-US" sz="1400" i="1" dirty="0"/>
              <a:t>The numbers in column C are a </a:t>
            </a:r>
            <a:r>
              <a:rPr lang="en-US" sz="1400" b="1" i="1" dirty="0"/>
              <a:t>group of</a:t>
            </a:r>
          </a:p>
          <a:p>
            <a:pPr marL="402336" lvl="1" indent="0">
              <a:buNone/>
            </a:pPr>
            <a:r>
              <a:rPr lang="en-US" sz="1400" b="1" i="1" dirty="0"/>
              <a:t>numbers </a:t>
            </a:r>
            <a:r>
              <a:rPr lang="en-US" sz="1400" i="1" dirty="0"/>
              <a:t>identified by the </a:t>
            </a:r>
            <a:r>
              <a:rPr lang="en-US" sz="1400" b="1" i="1" dirty="0"/>
              <a:t>label </a:t>
            </a:r>
            <a:r>
              <a:rPr lang="en-US" sz="1400" i="1" dirty="0" smtClean="0"/>
              <a:t>“Work Completion”</a:t>
            </a:r>
            <a:endParaRPr lang="en-US" sz="1400" i="1" dirty="0"/>
          </a:p>
          <a:p>
            <a:pPr marL="402336" lvl="1" indent="0">
              <a:buNone/>
            </a:pPr>
            <a:endParaRPr lang="en-US" sz="1400" i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981200" y="3769555"/>
            <a:ext cx="1615438" cy="114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339338" y="3914642"/>
            <a:ext cx="26670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 rot="5400000">
            <a:off x="5503189" y="3532092"/>
            <a:ext cx="758899" cy="44196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25240" y="6142723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2336" lvl="1" indent="0" algn="ctr">
              <a:buNone/>
            </a:pPr>
            <a:r>
              <a:rPr lang="en-US" sz="1400" dirty="0"/>
              <a:t>Each of these examples is a </a:t>
            </a:r>
            <a:r>
              <a:rPr lang="en-US" sz="1400" b="1" i="1" dirty="0"/>
              <a:t>data series</a:t>
            </a:r>
            <a:r>
              <a:rPr lang="en-US" sz="1400" dirty="0"/>
              <a:t>, </a:t>
            </a:r>
          </a:p>
          <a:p>
            <a:pPr marL="402336" lvl="1" indent="0" algn="ctr">
              <a:buNone/>
            </a:pPr>
            <a:r>
              <a:rPr lang="en-US" sz="1400" dirty="0"/>
              <a:t>and can be plotted on a chart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152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3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New Vocabulary!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01140"/>
            <a:ext cx="749808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Chart</a:t>
            </a:r>
          </a:p>
          <a:p>
            <a:pPr lvl="1"/>
            <a:r>
              <a:rPr lang="en-US" sz="2600" dirty="0" smtClean="0"/>
              <a:t>This is a graphical representation of data</a:t>
            </a:r>
          </a:p>
          <a:p>
            <a:pPr lvl="2"/>
            <a:r>
              <a:rPr lang="en-US" sz="2100" i="1" dirty="0" smtClean="0"/>
              <a:t>Chart</a:t>
            </a:r>
            <a:r>
              <a:rPr lang="en-US" sz="2100" dirty="0" smtClean="0"/>
              <a:t> and </a:t>
            </a:r>
            <a:r>
              <a:rPr lang="en-US" sz="2100" i="1" dirty="0" smtClean="0"/>
              <a:t>Graph</a:t>
            </a:r>
            <a:r>
              <a:rPr lang="en-US" sz="2100" dirty="0" smtClean="0"/>
              <a:t> are used interchangeably</a:t>
            </a:r>
          </a:p>
          <a:p>
            <a:pPr lvl="2"/>
            <a:r>
              <a:rPr lang="en-US" sz="2100" dirty="0" smtClean="0"/>
              <a:t>Charts visually compare data </a:t>
            </a:r>
          </a:p>
          <a:p>
            <a:pPr lvl="2"/>
            <a:r>
              <a:rPr lang="en-US" sz="2100" dirty="0" smtClean="0"/>
              <a:t>You can look for patterns and trends</a:t>
            </a:r>
          </a:p>
          <a:p>
            <a:pPr lvl="3"/>
            <a:r>
              <a:rPr lang="en-US" sz="1900" dirty="0" smtClean="0"/>
              <a:t>The NU Data project primarily uses a </a:t>
            </a:r>
            <a:r>
              <a:rPr lang="en-US" sz="1900" b="1" i="1" dirty="0" smtClean="0"/>
              <a:t>marked scatterplot chart</a:t>
            </a:r>
            <a:endParaRPr lang="en-US" sz="1900" b="1" dirty="0" smtClean="0"/>
          </a:p>
          <a:p>
            <a:r>
              <a:rPr lang="en-US" sz="3000" dirty="0" smtClean="0"/>
              <a:t>Horizontal or X Axis</a:t>
            </a:r>
          </a:p>
          <a:p>
            <a:pPr lvl="1"/>
            <a:r>
              <a:rPr lang="en-US" sz="2100" dirty="0" smtClean="0"/>
              <a:t>This represents the data series categories</a:t>
            </a:r>
          </a:p>
          <a:p>
            <a:pPr lvl="1"/>
            <a:r>
              <a:rPr lang="en-US" sz="2100" dirty="0" smtClean="0"/>
              <a:t>They are plotted by the date you entered</a:t>
            </a:r>
          </a:p>
          <a:p>
            <a:pPr lvl="1"/>
            <a:r>
              <a:rPr lang="en-US" sz="2100" dirty="0" smtClean="0"/>
              <a:t>Dates will appear along this axis</a:t>
            </a:r>
          </a:p>
          <a:p>
            <a:pPr lvl="1"/>
            <a:r>
              <a:rPr lang="en-US" sz="2100" dirty="0" smtClean="0"/>
              <a:t>Each point is the behavior rated</a:t>
            </a:r>
          </a:p>
          <a:p>
            <a:r>
              <a:rPr lang="en-US" sz="3000" dirty="0" smtClean="0"/>
              <a:t>Vertical or Y Axis</a:t>
            </a:r>
          </a:p>
          <a:p>
            <a:pPr lvl="1"/>
            <a:r>
              <a:rPr lang="en-US" sz="2100" dirty="0" smtClean="0"/>
              <a:t>This usually represents the data scale</a:t>
            </a:r>
          </a:p>
          <a:p>
            <a:pPr lvl="2"/>
            <a:r>
              <a:rPr lang="en-US" sz="1700" dirty="0" smtClean="0"/>
              <a:t>Such as a rating of 0, 1, 2, 3, and 4</a:t>
            </a:r>
          </a:p>
          <a:p>
            <a:endParaRPr lang="en-US" i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75668"/>
            <a:ext cx="2538745" cy="6953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8245425" y="2826506"/>
            <a:ext cx="118403" cy="2889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44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5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is a marked scatterplot chart: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69743" y="3125372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76400" y="5947725"/>
            <a:ext cx="548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horizontal axis </a:t>
            </a:r>
            <a:r>
              <a:rPr lang="en-US" dirty="0" smtClean="0"/>
              <a:t>shows each </a:t>
            </a:r>
            <a:r>
              <a:rPr lang="en-US" b="1" dirty="0" smtClean="0"/>
              <a:t>data series </a:t>
            </a:r>
            <a:r>
              <a:rPr lang="en-US" dirty="0" smtClean="0"/>
              <a:t>over time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377410"/>
            <a:ext cx="1066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vertical axis </a:t>
            </a:r>
            <a:r>
              <a:rPr lang="en-US" dirty="0" smtClean="0"/>
              <a:t>shows the scale used to score or rate the behavior</a:t>
            </a:r>
            <a:endParaRPr lang="en-US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4038601" y="2810967"/>
            <a:ext cx="457201" cy="548640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77750"/>
            <a:ext cx="7351712" cy="35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76867" y="1524726"/>
            <a:ext cx="1525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</a:t>
            </a:r>
            <a:r>
              <a:rPr lang="en-US" b="1" dirty="0" smtClean="0"/>
              <a:t>Data Series </a:t>
            </a:r>
            <a:r>
              <a:rPr lang="en-US" dirty="0" smtClean="0"/>
              <a:t>on one chart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096000" y="1947082"/>
            <a:ext cx="457202" cy="567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096000" y="2230841"/>
            <a:ext cx="609600" cy="880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096002" y="2417752"/>
            <a:ext cx="838198" cy="12523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/>
        </p:nvSpPr>
        <p:spPr>
          <a:xfrm rot="19310405">
            <a:off x="6819903" y="1651395"/>
            <a:ext cx="380999" cy="72625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990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89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Vocabulary!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057400"/>
            <a:ext cx="7498080" cy="4800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Data Marker</a:t>
            </a:r>
          </a:p>
          <a:p>
            <a:pPr lvl="1"/>
            <a:r>
              <a:rPr lang="en-US" sz="2000" dirty="0" smtClean="0"/>
              <a:t>A chart symbol, such as a dot or square, that represents a single data point or value from the worksheet</a:t>
            </a:r>
            <a:endParaRPr lang="en-US" sz="2000" dirty="0"/>
          </a:p>
          <a:p>
            <a:r>
              <a:rPr lang="en-US" sz="2400" dirty="0" smtClean="0"/>
              <a:t>Legend</a:t>
            </a:r>
          </a:p>
          <a:p>
            <a:pPr lvl="1"/>
            <a:r>
              <a:rPr lang="en-US" sz="2000" dirty="0" smtClean="0"/>
              <a:t>A list that identifies the patterns, symbols, or colors used in a chart</a:t>
            </a:r>
          </a:p>
          <a:p>
            <a:pPr marL="402336" lvl="1" indent="0">
              <a:buNone/>
            </a:pPr>
            <a:endParaRPr lang="en-US" sz="2000" i="1" dirty="0" smtClean="0"/>
          </a:p>
          <a:p>
            <a:pPr lvl="1"/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43000"/>
            <a:ext cx="914400" cy="79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3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86" y="1553339"/>
            <a:ext cx="7616421" cy="362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they are on the chart: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172200" y="2362315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620000" y="2546981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19200" y="5486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Remember, your charts should include </a:t>
            </a:r>
            <a:r>
              <a:rPr lang="en-US" b="1" i="1" dirty="0" smtClean="0"/>
              <a:t>titles</a:t>
            </a:r>
            <a:r>
              <a:rPr lang="en-US" i="1" dirty="0" smtClean="0"/>
              <a:t> and </a:t>
            </a:r>
            <a:r>
              <a:rPr lang="en-US" b="1" i="1" dirty="0" smtClean="0"/>
              <a:t>labeled</a:t>
            </a:r>
            <a:r>
              <a:rPr lang="en-US" i="1" dirty="0" smtClean="0"/>
              <a:t> </a:t>
            </a:r>
            <a:r>
              <a:rPr lang="en-US" b="1" i="1" dirty="0" smtClean="0"/>
              <a:t>axes</a:t>
            </a:r>
            <a:r>
              <a:rPr lang="en-US" i="1" dirty="0" smtClean="0"/>
              <a:t>.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6529" y="1864109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Data Marker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186244" y="217764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Legend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2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257</TotalTime>
  <Words>384</Words>
  <Application>Microsoft Macintosh PowerPoint</Application>
  <PresentationFormat>On-screen Show (4:3)</PresentationFormat>
  <Paragraphs>52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Solstice</vt:lpstr>
      <vt:lpstr>Welcome To The Wonderful World of Excel!</vt:lpstr>
      <vt:lpstr>Entering Screening Data  Into Your Spreadsheet</vt:lpstr>
      <vt:lpstr>This is how it might look:</vt:lpstr>
      <vt:lpstr>New Vocabulary!</vt:lpstr>
      <vt:lpstr>More New Vocabulary!</vt:lpstr>
      <vt:lpstr>This is a marked scatterplot chart:</vt:lpstr>
      <vt:lpstr>More Vocabulary!</vt:lpstr>
      <vt:lpstr>Here they are on the chart: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Wonderful World of Excel!</dc:title>
  <dc:creator>Brooke A. Chapla</dc:creator>
  <cp:lastModifiedBy>Catelyn Kenney</cp:lastModifiedBy>
  <cp:revision>30</cp:revision>
  <dcterms:created xsi:type="dcterms:W3CDTF">2012-09-05T18:51:27Z</dcterms:created>
  <dcterms:modified xsi:type="dcterms:W3CDTF">2014-10-17T15:27:27Z</dcterms:modified>
</cp:coreProperties>
</file>