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1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1" r:id="rId3"/>
    <p:sldId id="272" r:id="rId4"/>
    <p:sldId id="278" r:id="rId5"/>
    <p:sldId id="257" r:id="rId6"/>
    <p:sldId id="275" r:id="rId7"/>
    <p:sldId id="258" r:id="rId8"/>
    <p:sldId id="266" r:id="rId9"/>
    <p:sldId id="263" r:id="rId10"/>
    <p:sldId id="274" r:id="rId11"/>
    <p:sldId id="262" r:id="rId12"/>
    <p:sldId id="265" r:id="rId13"/>
    <p:sldId id="261" r:id="rId14"/>
    <p:sldId id="268" r:id="rId15"/>
    <p:sldId id="260" r:id="rId16"/>
    <p:sldId id="264" r:id="rId17"/>
    <p:sldId id="259" r:id="rId18"/>
    <p:sldId id="277" r:id="rId19"/>
    <p:sldId id="267" r:id="rId20"/>
    <p:sldId id="270" r:id="rId21"/>
    <p:sldId id="269" r:id="rId22"/>
    <p:sldId id="279" r:id="rId23"/>
    <p:sldId id="281" r:id="rId24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n Sikorski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257" autoAdjust="0"/>
    <p:restoredTop sz="97574" autoAdjust="0"/>
  </p:normalViewPr>
  <p:slideViewPr>
    <p:cSldViewPr>
      <p:cViewPr>
        <p:scale>
          <a:sx n="81" d="100"/>
          <a:sy n="81" d="100"/>
        </p:scale>
        <p:origin x="-82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9" y="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B6FF2-CC11-4D9D-916B-0A30E7D6C8C0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825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9" y="8829825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26FA7-F788-40DD-9333-09EC2BC66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9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029" y="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C130D-D2D7-46C9-8A91-12458B05D714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21" y="4416512"/>
            <a:ext cx="5485158" cy="41832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825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029" y="8829825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D1107-C427-4096-8855-5FA4BCB9E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9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D1107-C427-4096-8855-5FA4BCB9E0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90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</a:t>
            </a:r>
            <a:r>
              <a:rPr lang="en-US" baseline="0" dirty="0" smtClean="0"/>
              <a:t> Data identified 10 measures that possess all the essential characteristics of a good measure. More specifically, they identified one screening measure and one 9 progress monitoring measures. Screening measures are used to collect information on a range of student behaviors in order to identify problem areas. Once teachers have </a:t>
            </a:r>
            <a:r>
              <a:rPr lang="en-US" baseline="0" smtClean="0"/>
              <a:t>determined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D1107-C427-4096-8855-5FA4BCB9E0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83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mtClean="0"/>
              <a:t>This is an important question to consider when looking at behaviors that may be high frequency-low intensity, e.g. </a:t>
            </a:r>
            <a:r>
              <a:rPr lang="en-US" sz="1200" dirty="0" smtClean="0"/>
              <a:t>call-outs OR low frequency-high intensity; e.g., tantrums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44265-3CE0-4420-AF6B-A8AECF06E8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46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58A0BBE3-5349-47D3-B76D-3F28C673F9BB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CC1930-103F-4D76-BB9D-A9A268C60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14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BBE3-5349-47D3-B76D-3F28C673F9BB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1930-103F-4D76-BB9D-A9A268C60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87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BBE3-5349-47D3-B76D-3F28C673F9BB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1930-103F-4D76-BB9D-A9A268C60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4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BBE3-5349-47D3-B76D-3F28C673F9BB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1930-103F-4D76-BB9D-A9A268C60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2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8A0BBE3-5349-47D3-B76D-3F28C673F9BB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51CC1930-103F-4D76-BB9D-A9A268C60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48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BBE3-5349-47D3-B76D-3F28C673F9BB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1930-103F-4D76-BB9D-A9A268C60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0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BBE3-5349-47D3-B76D-3F28C673F9BB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1930-103F-4D76-BB9D-A9A268C60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6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BBE3-5349-47D3-B76D-3F28C673F9BB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1930-103F-4D76-BB9D-A9A268C60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87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BBE3-5349-47D3-B76D-3F28C673F9BB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1930-103F-4D76-BB9D-A9A268C60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BBE3-5349-47D3-B76D-3F28C673F9BB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6008" y="6302326"/>
            <a:ext cx="1097280" cy="274320"/>
          </a:xfrm>
        </p:spPr>
        <p:txBody>
          <a:bodyPr/>
          <a:lstStyle/>
          <a:p>
            <a:fld id="{51CC1930-103F-4D76-BB9D-A9A268C60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91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8A0BBE3-5349-47D3-B76D-3F28C673F9BB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CC1930-103F-4D76-BB9D-A9A268C60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05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292608" y="292608"/>
            <a:ext cx="8558784" cy="627278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142" y="6302326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8A0BBE3-5349-47D3-B76D-3F28C673F9BB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2326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3042" y="6302326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CC1930-103F-4D76-BB9D-A9A268C60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8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8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7864" y="2206418"/>
            <a:ext cx="6803136" cy="2594182"/>
          </a:xfrm>
        </p:spPr>
        <p:txBody>
          <a:bodyPr>
            <a:normAutofit fontScale="85000" lnSpcReduction="20000"/>
          </a:bodyPr>
          <a:lstStyle/>
          <a:p>
            <a:r>
              <a:rPr lang="en-US" sz="8000" dirty="0" smtClean="0">
                <a:solidFill>
                  <a:schemeClr val="tx1"/>
                </a:solidFill>
              </a:rPr>
              <a:t>NU Data:</a:t>
            </a:r>
          </a:p>
          <a:p>
            <a:r>
              <a:rPr lang="en-US" sz="8000" dirty="0" smtClean="0">
                <a:solidFill>
                  <a:schemeClr val="tx1"/>
                </a:solidFill>
              </a:rPr>
              <a:t>Selecting </a:t>
            </a:r>
            <a:r>
              <a:rPr lang="en-US" sz="8000" dirty="0">
                <a:solidFill>
                  <a:schemeClr val="tx1"/>
                </a:solidFill>
              </a:rPr>
              <a:t>Data </a:t>
            </a:r>
            <a:r>
              <a:rPr lang="en-US" sz="8000" dirty="0" smtClean="0">
                <a:solidFill>
                  <a:schemeClr val="tx1"/>
                </a:solidFill>
              </a:rPr>
              <a:t>Collection Tools</a:t>
            </a:r>
            <a:endParaRPr lang="en-US" sz="80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67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0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NU Data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153400" cy="4800600"/>
          </a:xfrm>
        </p:spPr>
        <p:txBody>
          <a:bodyPr/>
          <a:lstStyle/>
          <a:p>
            <a:pPr marL="0" indent="0">
              <a:buNone/>
            </a:pPr>
            <a:r>
              <a:rPr lang="en-US" sz="2600" b="1" dirty="0" smtClean="0">
                <a:latin typeface="+mj-lt"/>
              </a:rPr>
              <a:t>Self-Graphing Data Forms</a:t>
            </a:r>
          </a:p>
          <a:p>
            <a:r>
              <a:rPr lang="en-US" dirty="0" smtClean="0">
                <a:latin typeface="+mj-lt"/>
              </a:rPr>
              <a:t>Collects discrete information on student behavior and/or skill development by tracking the completion of student-specific tasks </a:t>
            </a:r>
          </a:p>
          <a:p>
            <a:r>
              <a:rPr lang="en-US" dirty="0" smtClean="0">
                <a:latin typeface="+mj-lt"/>
              </a:rPr>
              <a:t>Provides instant feedback of student’s progress 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9" y="2819400"/>
            <a:ext cx="7467600" cy="35814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95400" y="3014990"/>
            <a:ext cx="8382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GB</a:t>
            </a:r>
            <a:endParaRPr lang="en-US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57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5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229600" cy="990600"/>
          </a:xfrm>
        </p:spPr>
        <p:txBody>
          <a:bodyPr>
            <a:no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E</a:t>
            </a:r>
            <a:r>
              <a:rPr lang="en-US" sz="4000" dirty="0" smtClean="0"/>
              <a:t>ssential Characteristics of Measures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Believability</a:t>
            </a:r>
          </a:p>
          <a:p>
            <a:r>
              <a:rPr lang="en-US" sz="3200" dirty="0">
                <a:solidFill>
                  <a:schemeClr val="tx2"/>
                </a:solidFill>
                <a:latin typeface="+mj-lt"/>
              </a:rPr>
              <a:t>Measures should be accurate and authentic so that </a:t>
            </a:r>
            <a:r>
              <a:rPr lang="en-US" sz="3200" dirty="0" smtClean="0">
                <a:solidFill>
                  <a:schemeClr val="tx2"/>
                </a:solidFill>
                <a:latin typeface="+mj-lt"/>
              </a:rPr>
              <a:t>teachers, parents, 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and students respect the results as useful and relevant</a:t>
            </a:r>
          </a:p>
          <a:p>
            <a:pPr marL="0" indent="0">
              <a:buNone/>
            </a:pPr>
            <a:endParaRPr lang="en-US" sz="3200" b="1" dirty="0" smtClean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828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NU Data Measures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8458200" cy="1066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Rate and measure student progress towards behavioral, academic and/or social goals using a structured rating system </a:t>
            </a:r>
          </a:p>
          <a:p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33400" y="1447800"/>
            <a:ext cx="4648200" cy="45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 smtClean="0">
                <a:latin typeface="+mj-lt"/>
              </a:rPr>
              <a:t>Goal Attainment Scale</a:t>
            </a:r>
            <a:endParaRPr lang="en-US" sz="30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713630"/>
            <a:ext cx="6629400" cy="3810119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457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400" dirty="0" smtClean="0"/>
              <a:t>Essential Characteristics of </a:t>
            </a:r>
            <a:r>
              <a:rPr lang="en-US" sz="4400" dirty="0"/>
              <a:t>M</a:t>
            </a:r>
            <a:r>
              <a:rPr lang="en-US" sz="4400" dirty="0" smtClean="0"/>
              <a:t>easures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Reliability</a:t>
            </a:r>
          </a:p>
          <a:p>
            <a:r>
              <a:rPr lang="en-US" sz="3200" dirty="0">
                <a:solidFill>
                  <a:schemeClr val="tx2"/>
                </a:solidFill>
                <a:latin typeface="+mj-lt"/>
              </a:rPr>
              <a:t>Measures need to be </a:t>
            </a:r>
            <a:r>
              <a:rPr lang="en-US" sz="3200" dirty="0" smtClean="0">
                <a:solidFill>
                  <a:schemeClr val="tx2"/>
                </a:solidFill>
                <a:latin typeface="+mj-lt"/>
              </a:rPr>
              <a:t>internally consistent 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and show </a:t>
            </a:r>
            <a:r>
              <a:rPr lang="en-US" sz="3200" dirty="0" smtClean="0">
                <a:solidFill>
                  <a:schemeClr val="tx2"/>
                </a:solidFill>
                <a:latin typeface="+mj-lt"/>
              </a:rPr>
              <a:t>validity 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related to classroom success  </a:t>
            </a:r>
          </a:p>
          <a:p>
            <a:pPr marL="0" indent="0">
              <a:buNone/>
            </a:pPr>
            <a:endParaRPr lang="en-US" sz="3200" b="1" dirty="0" smtClean="0">
              <a:latin typeface="+mj-lt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181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NU Data Measures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9764" y="1524000"/>
            <a:ext cx="8429436" cy="243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+mj-lt"/>
              </a:rPr>
              <a:t>ClassMaps Survey</a:t>
            </a:r>
          </a:p>
          <a:p>
            <a:r>
              <a:rPr lang="en-US" dirty="0">
                <a:latin typeface="+mj-lt"/>
              </a:rPr>
              <a:t>E</a:t>
            </a:r>
            <a:r>
              <a:rPr lang="en-US" dirty="0" smtClean="0">
                <a:latin typeface="+mj-lt"/>
              </a:rPr>
              <a:t>ight brief subscales describing important characteristics of classroom learning environments: teacher-student relationship, peer friendships, peer conflict, worries about peer aggression, home-school relationships, academic self-efficacy, self-determination, and behavioral self-control. 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0"/>
            <a:ext cx="7696200" cy="351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153400" cy="990600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Essential Characteristics of Measures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Repeatability</a:t>
            </a:r>
          </a:p>
          <a:p>
            <a:r>
              <a:rPr lang="en-US" sz="3200" dirty="0">
                <a:solidFill>
                  <a:schemeClr val="tx2"/>
                </a:solidFill>
                <a:latin typeface="+mj-lt"/>
              </a:rPr>
              <a:t>Measures can be used repeatedly without being distorted by practice or familiarity  </a:t>
            </a:r>
          </a:p>
          <a:p>
            <a:pPr marL="0" indent="0">
              <a:buNone/>
            </a:pPr>
            <a:endParaRPr lang="en-US" sz="3200" b="1" dirty="0" smtClean="0">
              <a:latin typeface="+mj-lt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5105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NU Data Measures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51164"/>
            <a:ext cx="85344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Check and Connect Monitoring Sheets</a:t>
            </a:r>
          </a:p>
          <a:p>
            <a:r>
              <a:rPr lang="en-US" sz="2000" dirty="0">
                <a:latin typeface="+mj-lt"/>
              </a:rPr>
              <a:t>U</a:t>
            </a:r>
            <a:r>
              <a:rPr lang="en-US" sz="2000" dirty="0" smtClean="0">
                <a:latin typeface="+mj-lt"/>
              </a:rPr>
              <a:t>sed </a:t>
            </a:r>
            <a:r>
              <a:rPr lang="en-US" sz="2000" dirty="0">
                <a:latin typeface="+mj-lt"/>
              </a:rPr>
              <a:t>to continuously </a:t>
            </a:r>
            <a:r>
              <a:rPr lang="en-US" sz="2000" dirty="0" smtClean="0">
                <a:latin typeface="+mj-lt"/>
              </a:rPr>
              <a:t>monitor student engagement by identifying and tracking warning signs of school withdrawal (e.g., absences, tardies, suspensions, etc.), while at the same time providing a home-school connection piece that monitors and encourages family-centered practices (e.g., problem solving, communicating with parents, participating in community service, etc.)   </a:t>
            </a:r>
          </a:p>
          <a:p>
            <a:endParaRPr lang="en-US" sz="2000" dirty="0" smtClean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00400"/>
            <a:ext cx="6893895" cy="3310164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3058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4400" dirty="0" smtClean="0"/>
              <a:t>Essential Characteristics of Measures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Sensitivity</a:t>
            </a:r>
          </a:p>
          <a:p>
            <a:r>
              <a:rPr lang="en-US" sz="3200" dirty="0">
                <a:solidFill>
                  <a:schemeClr val="tx2"/>
                </a:solidFill>
                <a:latin typeface="+mj-lt"/>
              </a:rPr>
              <a:t>Measures will capture changes that might occur in response to interventions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5181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NU Data Measures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48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+mj-lt"/>
              </a:rPr>
              <a:t>STEPS Measure</a:t>
            </a:r>
          </a:p>
          <a:p>
            <a:r>
              <a:rPr lang="en-US" dirty="0" smtClean="0">
                <a:latin typeface="+mj-lt"/>
              </a:rPr>
              <a:t>A measure that has a series </a:t>
            </a:r>
            <a:r>
              <a:rPr lang="en-US" dirty="0">
                <a:latin typeface="+mj-lt"/>
              </a:rPr>
              <a:t>of steps leading from the current level of performance of a behavior towards the desired level of performance of a behavior.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880195"/>
              </p:ext>
            </p:extLst>
          </p:nvPr>
        </p:nvGraphicFramePr>
        <p:xfrm>
          <a:off x="685800" y="4038600"/>
          <a:ext cx="8077202" cy="2362199"/>
        </p:xfrm>
        <a:graphic>
          <a:graphicData uri="http://schemas.openxmlformats.org/drawingml/2006/table">
            <a:tbl>
              <a:tblPr/>
              <a:tblGrid>
                <a:gridCol w="949452"/>
                <a:gridCol w="870331"/>
                <a:gridCol w="743471"/>
                <a:gridCol w="608448"/>
                <a:gridCol w="684385"/>
                <a:gridCol w="653809"/>
                <a:gridCol w="632968"/>
                <a:gridCol w="632968"/>
                <a:gridCol w="949452"/>
                <a:gridCol w="1351918"/>
              </a:tblGrid>
              <a:tr h="208742">
                <a:tc gridSpan="9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mbria"/>
                          <a:ea typeface="Times New Roman"/>
                          <a:cs typeface="TimesNewRomanPSMT"/>
                        </a:rPr>
                        <a:t>                                                                  </a:t>
                      </a:r>
                      <a:endParaRPr lang="en-US" sz="1100" b="1" dirty="0" smtClean="0">
                        <a:effectLst/>
                        <a:latin typeface="Cambria"/>
                        <a:ea typeface="Times New Roman"/>
                        <a:cs typeface="TimesNewRomanPSMT"/>
                      </a:endParaRPr>
                    </a:p>
                  </a:txBody>
                  <a:tcPr marL="65187" marR="6518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/>
                          <a:ea typeface="Times New Roman"/>
                          <a:cs typeface="TimesNewRomanPSMT"/>
                        </a:rPr>
                        <a:t>Recess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87" marR="65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273">
                <a:tc gridSpan="8">
                  <a:txBody>
                    <a:bodyPr/>
                    <a:lstStyle/>
                    <a:p>
                      <a:pPr algn="r"/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187" marR="6518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87" marR="65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/>
                          <a:ea typeface="Times New Roman"/>
                          <a:cs typeface="TimesNewRomanPSMT"/>
                        </a:rPr>
                        <a:t>Both recesses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87" marR="65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9273">
                <a:tc gridSpan="7">
                  <a:txBody>
                    <a:bodyPr/>
                    <a:lstStyle/>
                    <a:p>
                      <a:pPr algn="r"/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187" marR="6518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/>
                          <a:ea typeface="Times New Roman"/>
                          <a:cs typeface="TimesNewRomanPSMT"/>
                        </a:rPr>
                        <a:t>1 recess by myself but talk to 2 kids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87" marR="65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9273">
                <a:tc gridSpan="6">
                  <a:txBody>
                    <a:bodyPr/>
                    <a:lstStyle/>
                    <a:p>
                      <a:pPr algn="r"/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187" marR="6518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/>
                          <a:ea typeface="Times New Roman"/>
                          <a:cs typeface="TimesNewRomanPSMT"/>
                        </a:rPr>
                        <a:t>Outside 1 recess by myself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87" marR="65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9273">
                <a:tc gridSpan="5">
                  <a:txBody>
                    <a:bodyPr/>
                    <a:lstStyle/>
                    <a:p>
                      <a:pPr algn="r"/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187" marR="6518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/>
                          <a:ea typeface="Times New Roman"/>
                          <a:cs typeface="TimesNewRomanPSMT"/>
                        </a:rPr>
                        <a:t>Eat in lunchroom with more friends; go to hall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87" marR="65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9273">
                <a:tc gridSpan="4">
                  <a:txBody>
                    <a:bodyPr/>
                    <a:lstStyle/>
                    <a:p>
                      <a:pPr algn="r"/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187" marR="6518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/>
                          <a:ea typeface="Times New Roman"/>
                          <a:cs typeface="TimesNewRomanPSMT"/>
                        </a:rPr>
                        <a:t>Eat in lunchroom w/friend; go to hall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87" marR="65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9273">
                <a:tc gridSpan="3">
                  <a:txBody>
                    <a:bodyPr/>
                    <a:lstStyle/>
                    <a:p>
                      <a:pPr algn="r"/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187" marR="6518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/>
                          <a:ea typeface="Times New Roman"/>
                          <a:cs typeface="TimesNewRomanPSMT"/>
                        </a:rPr>
                        <a:t>Eat in nurse’s office, 5 minutes in cafeteria, sit in hall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87" marR="65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9273">
                <a:tc gridSpan="2">
                  <a:txBody>
                    <a:bodyPr/>
                    <a:lstStyle/>
                    <a:p>
                      <a:pPr algn="r"/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187" marR="6518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/>
                          <a:ea typeface="Times New Roman"/>
                          <a:cs typeface="TimesNewRomanPSMT"/>
                        </a:rPr>
                        <a:t>Eat in nurse’s office, walk thru cafeteria, sit in hall with book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87" marR="65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9273">
                <a:tc>
                  <a:txBody>
                    <a:bodyPr/>
                    <a:lstStyle/>
                    <a:p>
                      <a:pPr algn="r"/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187" marR="6518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/>
                          <a:ea typeface="Times New Roman"/>
                          <a:cs typeface="TimesNewRomanPSMT"/>
                        </a:rPr>
                        <a:t>Eat in nurse’s office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87" marR="65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9273">
                <a:tc gridSpan="10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/>
                          <a:ea typeface="Times New Roman"/>
                          <a:cs typeface="TimesNewRomanPSMT"/>
                        </a:rPr>
                        <a:t>Hiding in bathroom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87" marR="65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743200" y="2819400"/>
            <a:ext cx="382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Example of Steps Measure and Graph</a:t>
            </a:r>
            <a:endParaRPr lang="en-US" dirty="0"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799"/>
            <a:ext cx="3276600" cy="18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6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81000"/>
            <a:ext cx="768096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NU Data Measures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8229600" cy="4267200"/>
          </a:xfrm>
        </p:spPr>
        <p:txBody>
          <a:bodyPr/>
          <a:lstStyle/>
          <a:p>
            <a:pPr marL="0" indent="0">
              <a:buNone/>
            </a:pPr>
            <a:r>
              <a:rPr lang="en-US" sz="2600" b="1" dirty="0" smtClean="0">
                <a:latin typeface="+mj-lt"/>
              </a:rPr>
              <a:t>Behavior Diaries</a:t>
            </a:r>
          </a:p>
          <a:p>
            <a:r>
              <a:rPr lang="en-US" sz="2500" dirty="0">
                <a:latin typeface="+mj-lt"/>
              </a:rPr>
              <a:t>T</a:t>
            </a:r>
            <a:r>
              <a:rPr lang="en-US" sz="2500" dirty="0" smtClean="0">
                <a:latin typeface="+mj-lt"/>
              </a:rPr>
              <a:t>eachers </a:t>
            </a:r>
            <a:r>
              <a:rPr lang="en-US" sz="2500" dirty="0">
                <a:latin typeface="+mj-lt"/>
              </a:rPr>
              <a:t>or other adults record the occurrence of the behavior, the context (time, place, activities) when it occurred, and key antecedents or </a:t>
            </a:r>
            <a:r>
              <a:rPr lang="en-US" sz="2500" dirty="0" smtClean="0">
                <a:latin typeface="+mj-lt"/>
              </a:rPr>
              <a:t>consequences </a:t>
            </a:r>
            <a:endParaRPr lang="en-US" sz="2500" dirty="0">
              <a:latin typeface="+mj-lt"/>
            </a:endParaRPr>
          </a:p>
          <a:p>
            <a:pPr marL="0" indent="0">
              <a:buNone/>
            </a:pPr>
            <a:endParaRPr lang="en-US" sz="2600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969361"/>
              </p:ext>
            </p:extLst>
          </p:nvPr>
        </p:nvGraphicFramePr>
        <p:xfrm>
          <a:off x="457200" y="3577028"/>
          <a:ext cx="8229602" cy="11473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052095"/>
                <a:gridCol w="4177507"/>
              </a:tblGrid>
              <a:tr h="153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Goals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Key Behaviors to Record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993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1.  </a:t>
                      </a:r>
                      <a:r>
                        <a:rPr lang="en-US" sz="800" u="sng" dirty="0">
                          <a:effectLst/>
                        </a:rPr>
                        <a:t>During class/instruction time, Mark will refrain from falling asleep for four consecutive </a:t>
                      </a:r>
                      <a:r>
                        <a:rPr lang="en-US" sz="800" u="sng" dirty="0" smtClean="0">
                          <a:effectLst/>
                        </a:rPr>
                        <a:t>weeks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2. </a:t>
                      </a:r>
                      <a:r>
                        <a:rPr lang="en-US" sz="800" u="sng" dirty="0">
                          <a:effectLst/>
                        </a:rPr>
                        <a:t>When voluntary assistance is requested, Mark will volunteer at least 5 times out of 10 times </a:t>
                      </a:r>
                      <a:r>
                        <a:rPr lang="en-US" sz="800" u="sng" dirty="0" smtClean="0">
                          <a:effectLst/>
                        </a:rPr>
                        <a:t>asked</a:t>
                      </a:r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800" u="sng" dirty="0" smtClean="0">
                          <a:effectLst/>
                        </a:rPr>
                        <a:t>Falling </a:t>
                      </a:r>
                      <a:r>
                        <a:rPr lang="en-US" sz="800" u="sng" dirty="0">
                          <a:effectLst/>
                        </a:rPr>
                        <a:t>asleep in class</a:t>
                      </a:r>
                      <a:r>
                        <a:rPr lang="en-US" sz="800" dirty="0" smtClean="0">
                          <a:effectLst/>
                        </a:rPr>
                        <a:t>__________</a:t>
                      </a:r>
                    </a:p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 dirty="0" smtClean="0">
                          <a:effectLst/>
                        </a:rPr>
                        <a:t> </a:t>
                      </a:r>
                      <a:r>
                        <a:rPr lang="en-US" sz="800" u="sng" dirty="0" smtClean="0">
                          <a:effectLst/>
                        </a:rPr>
                        <a:t>Volunteers</a:t>
                      </a:r>
                      <a:r>
                        <a:rPr lang="en-US" sz="800" dirty="0" smtClean="0">
                          <a:effectLst/>
                        </a:rPr>
                        <a:t>___________________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249006"/>
              </p:ext>
            </p:extLst>
          </p:nvPr>
        </p:nvGraphicFramePr>
        <p:xfrm>
          <a:off x="457200" y="4724401"/>
          <a:ext cx="8229600" cy="16098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7367"/>
                <a:gridCol w="1072378"/>
                <a:gridCol w="1328133"/>
                <a:gridCol w="2399389"/>
                <a:gridCol w="475615"/>
                <a:gridCol w="952913"/>
                <a:gridCol w="868221"/>
                <a:gridCol w="765584"/>
              </a:tblGrid>
              <a:tr h="3146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Date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Place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Adults Present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Activity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Behavior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Consequence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Unusual Events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Comments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>
                    <a:solidFill>
                      <a:schemeClr val="bg1"/>
                    </a:solidFill>
                  </a:tcPr>
                </a:tc>
              </a:tr>
              <a:tr h="4438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9/14 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Mrs. Jones’s room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Mrs. Jones &amp; Mr. Smith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Math class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Recess Detention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Mark said he was tired</a:t>
                      </a:r>
                      <a:endParaRPr lang="en-US" sz="7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208" marR="5720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>
                    <a:solidFill>
                      <a:schemeClr val="bg1"/>
                    </a:solidFill>
                  </a:tcPr>
                </a:tc>
              </a:tr>
              <a:tr h="4728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9/21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Mr. Smith’s room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Mrs. Jones &amp; Mr. Smith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Asked for volunteer to pass out science books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Verbal Praise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>
                    <a:solidFill>
                      <a:schemeClr val="bg1"/>
                    </a:solidFill>
                  </a:tcPr>
                </a:tc>
              </a:tr>
              <a:tr h="3784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9/29  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Mrs. Jones’s room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Mrs. Jones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Reading class-asked for volunteer to read aloud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Verbal Praise, sticker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Mark said he knew the story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8" marR="57208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0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28700"/>
            <a:ext cx="7772400" cy="4800600"/>
          </a:xfrm>
        </p:spPr>
        <p:txBody>
          <a:bodyPr>
            <a:normAutofit/>
          </a:bodyPr>
          <a:lstStyle/>
          <a:p>
            <a:pPr algn="ctr">
              <a:lnSpc>
                <a:spcPts val="4500"/>
              </a:lnSpc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NU Data Project will identify, develop, and refine </a:t>
            </a:r>
            <a:r>
              <a:rPr lang="en-US" dirty="0"/>
              <a:t>measures </a:t>
            </a:r>
            <a:r>
              <a:rPr lang="en-US" dirty="0" smtClean="0"/>
              <a:t>that allow you to collect relevant data that answer important </a:t>
            </a:r>
            <a:r>
              <a:rPr lang="en-US" dirty="0"/>
              <a:t>questions about your students’ </a:t>
            </a:r>
            <a:r>
              <a:rPr lang="en-US" dirty="0" smtClean="0"/>
              <a:t>progress.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685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9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4400" dirty="0" smtClean="0"/>
              <a:t>Essential Characteristics of Measures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Accuracy</a:t>
            </a:r>
          </a:p>
          <a:p>
            <a:r>
              <a:rPr lang="en-US" sz="3200" dirty="0">
                <a:solidFill>
                  <a:schemeClr val="tx2"/>
                </a:solidFill>
                <a:latin typeface="+mj-lt"/>
              </a:rPr>
              <a:t>The data </a:t>
            </a:r>
            <a:r>
              <a:rPr lang="en-US" sz="3200" dirty="0" smtClean="0">
                <a:solidFill>
                  <a:schemeClr val="tx2"/>
                </a:solidFill>
                <a:latin typeface="+mj-lt"/>
              </a:rPr>
              <a:t>collected describes 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progress towards the goal that is important for the student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457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9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NU Data Measures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3999"/>
            <a:ext cx="8077200" cy="486844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+mj-lt"/>
              </a:rPr>
              <a:t>Curriculum-Based Measures (CBM’s)</a:t>
            </a:r>
          </a:p>
          <a:p>
            <a:r>
              <a:rPr lang="en-US" dirty="0" smtClean="0">
                <a:latin typeface="+mj-lt"/>
              </a:rPr>
              <a:t>Brief, simple, reliable, and practical measures of reading (e.g., words read correct), mathematics (e.g., digits correct), and written language (e.g., correct letter sequences) used to </a:t>
            </a:r>
            <a:r>
              <a:rPr lang="en-US" dirty="0">
                <a:latin typeface="+mj-lt"/>
              </a:rPr>
              <a:t>track students’ academic progress </a:t>
            </a:r>
            <a:r>
              <a:rPr lang="en-US" dirty="0" smtClean="0">
                <a:latin typeface="+mj-lt"/>
              </a:rPr>
              <a:t>                  </a:t>
            </a:r>
          </a:p>
          <a:p>
            <a:pPr marL="114300" indent="0">
              <a:buNone/>
            </a:pPr>
            <a:r>
              <a:rPr lang="en-US" sz="1600" dirty="0">
                <a:latin typeface="+mj-lt"/>
              </a:rPr>
              <a:t>	</a:t>
            </a:r>
            <a:r>
              <a:rPr lang="en-US" sz="1600" dirty="0" smtClean="0">
                <a:latin typeface="+mj-lt"/>
              </a:rPr>
              <a:t>		Easy CBM Graph</a:t>
            </a:r>
          </a:p>
          <a:p>
            <a:pPr marL="114300" indent="0">
              <a:buNone/>
            </a:pPr>
            <a:endParaRPr lang="en-US" dirty="0">
              <a:latin typeface="+mj-lt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00401"/>
            <a:ext cx="7543800" cy="3352799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4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001000" cy="56388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600" dirty="0" smtClean="0"/>
              <a:t>The NU Data Project has identified 11 Measures that </a:t>
            </a:r>
            <a:br>
              <a:rPr lang="en-US" sz="2600" dirty="0" smtClean="0"/>
            </a:br>
            <a:r>
              <a:rPr lang="en-US" sz="2600" dirty="0" smtClean="0"/>
              <a:t>possess all the essential characteristics of a good measure:</a:t>
            </a:r>
            <a:br>
              <a:rPr lang="en-US" sz="2600" dirty="0" smtClean="0"/>
            </a:br>
            <a:r>
              <a:rPr lang="en-US" sz="500" dirty="0" smtClean="0"/>
              <a:t/>
            </a:r>
            <a:br>
              <a:rPr lang="en-US" sz="500" dirty="0" smtClean="0"/>
            </a:br>
            <a:r>
              <a:rPr lang="en-US" sz="500" dirty="0" smtClean="0"/>
              <a:t/>
            </a:r>
            <a:br>
              <a:rPr lang="en-US" sz="500" dirty="0" smtClean="0"/>
            </a:br>
            <a:r>
              <a:rPr lang="en-US" sz="500" dirty="0"/>
              <a:t/>
            </a:r>
            <a:br>
              <a:rPr lang="en-US" sz="500" dirty="0"/>
            </a:br>
            <a:r>
              <a:rPr lang="en-US" sz="2000" b="1" dirty="0" smtClean="0"/>
              <a:t>Screening Measures: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1.Teacher Participation Report</a:t>
            </a:r>
            <a:br>
              <a:rPr lang="en-US" sz="20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2000" b="1" dirty="0" smtClean="0"/>
              <a:t>Progress Monitoring Measures: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2. Daily Progress Report</a:t>
            </a:r>
            <a:br>
              <a:rPr lang="en-US" sz="2000" dirty="0" smtClean="0"/>
            </a:br>
            <a:r>
              <a:rPr lang="en-US" sz="2000" dirty="0" smtClean="0"/>
              <a:t>  3. Behavior Diary</a:t>
            </a:r>
            <a:br>
              <a:rPr lang="en-US" sz="2000" dirty="0" smtClean="0"/>
            </a:br>
            <a:r>
              <a:rPr lang="en-US" sz="2000" dirty="0" smtClean="0"/>
              <a:t>  4. Goal Attainment Scale</a:t>
            </a:r>
            <a:br>
              <a:rPr lang="en-US" sz="2000" dirty="0" smtClean="0"/>
            </a:br>
            <a:r>
              <a:rPr lang="en-US" sz="2000" dirty="0" smtClean="0"/>
              <a:t>  5.  </a:t>
            </a:r>
            <a:r>
              <a:rPr lang="en-US" sz="2000" dirty="0"/>
              <a:t>Self-Graphing Data </a:t>
            </a:r>
            <a:r>
              <a:rPr lang="en-US" sz="2000" dirty="0" smtClean="0"/>
              <a:t>Form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  6. </a:t>
            </a:r>
            <a:r>
              <a:rPr lang="en-US" sz="2000" dirty="0"/>
              <a:t>Scatter-Plot Data </a:t>
            </a:r>
            <a:r>
              <a:rPr lang="en-US" sz="2000" dirty="0" smtClean="0"/>
              <a:t>Form</a:t>
            </a:r>
            <a:br>
              <a:rPr lang="en-US" sz="2000" dirty="0" smtClean="0"/>
            </a:br>
            <a:r>
              <a:rPr lang="en-US" sz="2000" dirty="0" smtClean="0"/>
              <a:t>  7. </a:t>
            </a:r>
            <a:r>
              <a:rPr lang="en-US" sz="2000" dirty="0"/>
              <a:t>Curriculum-Based Measurements (</a:t>
            </a:r>
            <a:r>
              <a:rPr lang="en-US" sz="2000" dirty="0" smtClean="0"/>
              <a:t>CBM’s/</a:t>
            </a:r>
            <a:r>
              <a:rPr lang="en-US" sz="2000" dirty="0" err="1" smtClean="0"/>
              <a:t>AimsWeb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r>
              <a:rPr lang="en-US" sz="2000" dirty="0" smtClean="0"/>
              <a:t>  8. </a:t>
            </a:r>
            <a:r>
              <a:rPr lang="en-US" sz="2000" dirty="0"/>
              <a:t>ClassMaps </a:t>
            </a:r>
            <a:r>
              <a:rPr lang="en-US" sz="2000" dirty="0" smtClean="0"/>
              <a:t>Survey</a:t>
            </a:r>
            <a:br>
              <a:rPr lang="en-US" sz="2000" dirty="0" smtClean="0"/>
            </a:br>
            <a:r>
              <a:rPr lang="en-US" sz="2000" dirty="0" smtClean="0"/>
              <a:t>  9. STEPS </a:t>
            </a:r>
            <a:r>
              <a:rPr lang="en-US" sz="2000" dirty="0"/>
              <a:t>Measure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10. </a:t>
            </a:r>
            <a:r>
              <a:rPr lang="en-US" sz="2000" dirty="0"/>
              <a:t>Check and Connect Monitoring Sheet</a:t>
            </a:r>
            <a:br>
              <a:rPr lang="en-US" sz="20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638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1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609600"/>
            <a:ext cx="56388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/>
              <a:t>Questions to Consider When </a:t>
            </a:r>
            <a:br>
              <a:rPr lang="en-US" sz="2800" b="1" dirty="0" smtClean="0"/>
            </a:br>
            <a:r>
              <a:rPr lang="en-US" sz="2800" b="1" dirty="0" smtClean="0"/>
              <a:t>Planning Data Collection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7924800" cy="4800600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sz="2000" dirty="0" smtClean="0"/>
              <a:t>Is the target problem </a:t>
            </a:r>
            <a:r>
              <a:rPr lang="en-US" sz="2000" b="1" i="1" dirty="0" smtClean="0"/>
              <a:t>clearly defined</a:t>
            </a:r>
            <a:r>
              <a:rPr lang="en-US" sz="2000" dirty="0" smtClean="0"/>
              <a:t>?</a:t>
            </a:r>
          </a:p>
          <a:p>
            <a:pPr lvl="1"/>
            <a:r>
              <a:rPr lang="en-US" sz="2000" dirty="0" smtClean="0"/>
              <a:t>Have you defined the problem in </a:t>
            </a:r>
            <a:r>
              <a:rPr lang="en-US" sz="2000" dirty="0"/>
              <a:t>such a way that any adult could </a:t>
            </a:r>
            <a:r>
              <a:rPr lang="en-US" sz="2000" dirty="0" smtClean="0"/>
              <a:t>identify </a:t>
            </a:r>
            <a:r>
              <a:rPr lang="en-US" sz="2000" dirty="0"/>
              <a:t>the target problem as you identify it?</a:t>
            </a:r>
          </a:p>
          <a:p>
            <a:pPr lvl="1"/>
            <a:endParaRPr lang="en-US" sz="500" dirty="0" smtClean="0"/>
          </a:p>
          <a:p>
            <a:pPr>
              <a:buFont typeface="+mj-lt"/>
              <a:buAutoNum type="arabicPeriod"/>
            </a:pPr>
            <a:r>
              <a:rPr lang="en-US" sz="2000" dirty="0" smtClean="0"/>
              <a:t>Is the target problem </a:t>
            </a:r>
            <a:r>
              <a:rPr lang="en-US" sz="2000" b="1" i="1" dirty="0" smtClean="0"/>
              <a:t>easily observable</a:t>
            </a:r>
            <a:r>
              <a:rPr lang="en-US" sz="2000" dirty="0" smtClean="0"/>
              <a:t>?</a:t>
            </a:r>
          </a:p>
          <a:p>
            <a:pPr lvl="1"/>
            <a:r>
              <a:rPr lang="en-US" sz="2000" dirty="0" smtClean="0"/>
              <a:t>Could you tally, rate, or time the behavior?</a:t>
            </a:r>
          </a:p>
          <a:p>
            <a:pPr lvl="1"/>
            <a:endParaRPr lang="en-US" sz="500" dirty="0"/>
          </a:p>
          <a:p>
            <a:pPr>
              <a:buFont typeface="+mj-lt"/>
              <a:buAutoNum type="arabicPeriod"/>
            </a:pPr>
            <a:r>
              <a:rPr lang="en-US" sz="2000" dirty="0" smtClean="0"/>
              <a:t>Is the target problem </a:t>
            </a:r>
            <a:r>
              <a:rPr lang="en-US" sz="2000" b="1" i="1" dirty="0" smtClean="0"/>
              <a:t>easy to count</a:t>
            </a:r>
            <a:r>
              <a:rPr lang="en-US" sz="2000" dirty="0" smtClean="0"/>
              <a:t>?</a:t>
            </a:r>
          </a:p>
          <a:p>
            <a:pPr lvl="1"/>
            <a:r>
              <a:rPr lang="en-US" sz="2000" b="1" dirty="0" smtClean="0"/>
              <a:t>If yes</a:t>
            </a:r>
            <a:r>
              <a:rPr lang="en-US" sz="2000" dirty="0" smtClean="0"/>
              <a:t>, consider </a:t>
            </a:r>
            <a:r>
              <a:rPr lang="en-US" sz="2000" dirty="0"/>
              <a:t>using </a:t>
            </a:r>
            <a:r>
              <a:rPr lang="en-US" sz="2000" dirty="0" smtClean="0"/>
              <a:t>a </a:t>
            </a:r>
            <a:r>
              <a:rPr lang="en-US" sz="2000" dirty="0"/>
              <a:t>s</a:t>
            </a:r>
            <a:r>
              <a:rPr lang="en-US" sz="2000" dirty="0" smtClean="0"/>
              <a:t>catter plot, progress report, checklist, </a:t>
            </a:r>
            <a:r>
              <a:rPr lang="en-US" sz="2000" dirty="0"/>
              <a:t>or </a:t>
            </a:r>
            <a:r>
              <a:rPr lang="en-US" sz="2000" dirty="0" smtClean="0"/>
              <a:t>goal attainment scale</a:t>
            </a:r>
          </a:p>
          <a:p>
            <a:pPr lvl="1"/>
            <a:r>
              <a:rPr lang="en-US" sz="2000" b="1" dirty="0" smtClean="0"/>
              <a:t>If no</a:t>
            </a:r>
            <a:r>
              <a:rPr lang="en-US" sz="2000" dirty="0" smtClean="0"/>
              <a:t>,</a:t>
            </a:r>
            <a:r>
              <a:rPr lang="en-US" sz="2000" dirty="0"/>
              <a:t> consider using a behavior diary, rating scale, or self-report </a:t>
            </a:r>
            <a:endParaRPr lang="en-US" sz="2000" dirty="0" smtClean="0"/>
          </a:p>
          <a:p>
            <a:pPr lvl="1"/>
            <a:endParaRPr lang="en-US" sz="500" dirty="0"/>
          </a:p>
          <a:p>
            <a:pPr>
              <a:buFont typeface="+mj-lt"/>
              <a:buAutoNum type="arabicPeriod"/>
            </a:pPr>
            <a:r>
              <a:rPr lang="en-US" sz="2000" dirty="0" smtClean="0"/>
              <a:t>Is the method of data collection </a:t>
            </a:r>
            <a:r>
              <a:rPr lang="en-US" sz="2000" b="1" i="1" dirty="0" smtClean="0"/>
              <a:t>sensitive to change</a:t>
            </a:r>
            <a:r>
              <a:rPr lang="en-US" sz="2000" b="1" dirty="0" smtClean="0"/>
              <a:t>*</a:t>
            </a:r>
            <a:r>
              <a:rPr lang="en-US" sz="2000" dirty="0" smtClean="0"/>
              <a:t>? </a:t>
            </a:r>
          </a:p>
          <a:p>
            <a:pPr lvl="1"/>
            <a:r>
              <a:rPr lang="en-US" sz="2000" dirty="0" smtClean="0"/>
              <a:t>Does it capture changes in intensity, frequency, and/or duration of target problem?</a:t>
            </a:r>
          </a:p>
          <a:p>
            <a:pPr marL="0" indent="0" algn="ctr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4360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09600"/>
            <a:ext cx="8001000" cy="5638800"/>
          </a:xfrm>
        </p:spPr>
        <p:txBody>
          <a:bodyPr>
            <a:normAutofit fontScale="90000"/>
          </a:bodyPr>
          <a:lstStyle/>
          <a:p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dirty="0"/>
              <a:t/>
            </a:r>
            <a:br>
              <a:rPr lang="en-US" sz="3400" dirty="0"/>
            </a:br>
            <a:r>
              <a:rPr lang="en-US" sz="3400" dirty="0" smtClean="0"/>
              <a:t>There are Eight Essential </a:t>
            </a:r>
            <a:r>
              <a:rPr lang="en-US" sz="3400" dirty="0"/>
              <a:t>C</a:t>
            </a:r>
            <a:r>
              <a:rPr lang="en-US" sz="3400" dirty="0" smtClean="0"/>
              <a:t>haracteristics </a:t>
            </a:r>
            <a:br>
              <a:rPr lang="en-US" sz="3400" dirty="0" smtClean="0"/>
            </a:br>
            <a:r>
              <a:rPr lang="en-US" sz="3400" dirty="0" smtClean="0"/>
              <a:t>that define a good measure:</a:t>
            </a:r>
            <a:br>
              <a:rPr lang="en-US" sz="34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3400" dirty="0" smtClean="0"/>
              <a:t>		1. Brevity</a:t>
            </a:r>
            <a:br>
              <a:rPr lang="en-US" sz="3400" dirty="0" smtClean="0"/>
            </a:br>
            <a:r>
              <a:rPr lang="en-US" sz="3400" dirty="0" smtClean="0"/>
              <a:t>		2. Simplicity</a:t>
            </a:r>
            <a:br>
              <a:rPr lang="en-US" sz="3400" dirty="0" smtClean="0"/>
            </a:br>
            <a:r>
              <a:rPr lang="en-US" sz="3400" dirty="0" smtClean="0"/>
              <a:t>		3. Graphability</a:t>
            </a:r>
            <a:br>
              <a:rPr lang="en-US" sz="3400" dirty="0" smtClean="0"/>
            </a:br>
            <a:r>
              <a:rPr lang="en-US" sz="3400" dirty="0" smtClean="0"/>
              <a:t>		4. Believability</a:t>
            </a:r>
            <a:br>
              <a:rPr lang="en-US" sz="3400" dirty="0" smtClean="0"/>
            </a:br>
            <a:r>
              <a:rPr lang="en-US" sz="3400" dirty="0" smtClean="0"/>
              <a:t>		5. </a:t>
            </a:r>
            <a:r>
              <a:rPr lang="en-US" sz="3400" dirty="0"/>
              <a:t>Accuracy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dirty="0" smtClean="0"/>
              <a:t>		6. Repeatability</a:t>
            </a:r>
            <a:br>
              <a:rPr lang="en-US" sz="3400" dirty="0" smtClean="0"/>
            </a:br>
            <a:r>
              <a:rPr lang="en-US" sz="3400" dirty="0" smtClean="0"/>
              <a:t>		7. Sensitivity</a:t>
            </a:r>
            <a:br>
              <a:rPr lang="en-US" sz="3400" dirty="0" smtClean="0"/>
            </a:br>
            <a:r>
              <a:rPr lang="en-US" sz="3400" dirty="0" smtClean="0"/>
              <a:t>		8. Reliability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	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3276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1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001000" cy="56388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600" dirty="0" smtClean="0"/>
              <a:t>The NU Data Project has identified 10 Measures that </a:t>
            </a:r>
            <a:br>
              <a:rPr lang="en-US" sz="2600" dirty="0" smtClean="0"/>
            </a:br>
            <a:r>
              <a:rPr lang="en-US" sz="2600" dirty="0" smtClean="0"/>
              <a:t>possess all the essential characteristics of a good measure:</a:t>
            </a:r>
            <a:br>
              <a:rPr lang="en-US" sz="2600" dirty="0" smtClean="0"/>
            </a:br>
            <a:r>
              <a:rPr lang="en-US" sz="500" dirty="0" smtClean="0"/>
              <a:t/>
            </a:r>
            <a:br>
              <a:rPr lang="en-US" sz="500" dirty="0" smtClean="0"/>
            </a:br>
            <a:r>
              <a:rPr lang="en-US" sz="500" dirty="0" smtClean="0"/>
              <a:t/>
            </a:r>
            <a:br>
              <a:rPr lang="en-US" sz="500" dirty="0" smtClean="0"/>
            </a:br>
            <a:r>
              <a:rPr lang="en-US" sz="500" dirty="0"/>
              <a:t/>
            </a:r>
            <a:br>
              <a:rPr lang="en-US" sz="500" dirty="0"/>
            </a:br>
            <a:r>
              <a:rPr lang="en-US" sz="2000" b="1" dirty="0" smtClean="0"/>
              <a:t>Screening Measures: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1.Teacher Participation Report</a:t>
            </a:r>
            <a:br>
              <a:rPr lang="en-US" sz="20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2000" b="1" dirty="0" smtClean="0"/>
              <a:t>Progress Monitoring Measures: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2. Daily Progress Report</a:t>
            </a:r>
            <a:br>
              <a:rPr lang="en-US" sz="2000" dirty="0" smtClean="0"/>
            </a:br>
            <a:r>
              <a:rPr lang="en-US" sz="2000" dirty="0" smtClean="0"/>
              <a:t>  3. Behavior Diary</a:t>
            </a:r>
            <a:br>
              <a:rPr lang="en-US" sz="2000" dirty="0" smtClean="0"/>
            </a:br>
            <a:r>
              <a:rPr lang="en-US" sz="2000" dirty="0" smtClean="0"/>
              <a:t>  4. Goal Attainment Scale</a:t>
            </a:r>
            <a:br>
              <a:rPr lang="en-US" sz="2000" dirty="0" smtClean="0"/>
            </a:br>
            <a:r>
              <a:rPr lang="en-US" sz="2000" dirty="0" smtClean="0"/>
              <a:t>  5.  </a:t>
            </a:r>
            <a:r>
              <a:rPr lang="en-US" sz="2000" dirty="0"/>
              <a:t>Self-Graphing Data </a:t>
            </a:r>
            <a:r>
              <a:rPr lang="en-US" sz="2000" dirty="0" smtClean="0"/>
              <a:t>Form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  6. </a:t>
            </a:r>
            <a:r>
              <a:rPr lang="en-US" sz="2000" dirty="0"/>
              <a:t>Scatter-Plot Data </a:t>
            </a:r>
            <a:r>
              <a:rPr lang="en-US" sz="2000" dirty="0" smtClean="0"/>
              <a:t>Form</a:t>
            </a:r>
            <a:br>
              <a:rPr lang="en-US" sz="2000" dirty="0" smtClean="0"/>
            </a:br>
            <a:r>
              <a:rPr lang="en-US" sz="2000" dirty="0" smtClean="0"/>
              <a:t>  7. </a:t>
            </a:r>
            <a:r>
              <a:rPr lang="en-US" sz="2000" dirty="0"/>
              <a:t>Curriculum-Based Measurements (</a:t>
            </a:r>
            <a:r>
              <a:rPr lang="en-US" sz="2000" dirty="0" smtClean="0"/>
              <a:t>CBM’s/</a:t>
            </a:r>
            <a:r>
              <a:rPr lang="en-US" sz="2000" dirty="0" err="1" smtClean="0"/>
              <a:t>AimsWeb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r>
              <a:rPr lang="en-US" sz="2000" dirty="0" smtClean="0"/>
              <a:t>  8. </a:t>
            </a:r>
            <a:r>
              <a:rPr lang="en-US" sz="2000" dirty="0"/>
              <a:t>ClassMaps </a:t>
            </a:r>
            <a:r>
              <a:rPr lang="en-US" sz="2000" dirty="0" smtClean="0"/>
              <a:t>Survey</a:t>
            </a:r>
            <a:br>
              <a:rPr lang="en-US" sz="2000" dirty="0" smtClean="0"/>
            </a:br>
            <a:r>
              <a:rPr lang="en-US" sz="2000" dirty="0" smtClean="0"/>
              <a:t>  9. STEPS </a:t>
            </a:r>
            <a:r>
              <a:rPr lang="en-US" sz="2000" dirty="0"/>
              <a:t>Measure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10. </a:t>
            </a:r>
            <a:r>
              <a:rPr lang="en-US" sz="2000" dirty="0"/>
              <a:t>Check and Connect Monitoring Sheet</a:t>
            </a:r>
            <a:br>
              <a:rPr lang="en-US" sz="20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8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077200" cy="1371600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/>
              <a:t>Essential Characteristics of Measures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Brevity</a:t>
            </a:r>
          </a:p>
          <a:p>
            <a:r>
              <a:rPr lang="en-US" sz="3200" dirty="0">
                <a:solidFill>
                  <a:schemeClr val="tx2"/>
                </a:solidFill>
                <a:latin typeface="+mj-lt"/>
              </a:rPr>
              <a:t>Measures should </a:t>
            </a:r>
            <a:r>
              <a:rPr lang="en-US" sz="3200" dirty="0" smtClean="0">
                <a:solidFill>
                  <a:schemeClr val="tx2"/>
                </a:solidFill>
                <a:latin typeface="+mj-lt"/>
              </a:rPr>
              <a:t>be concise and unobtrusive 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so that data-collection does not interrupt learning and teaching</a:t>
            </a:r>
          </a:p>
          <a:p>
            <a:pPr marL="0" indent="0">
              <a:buNone/>
            </a:pP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905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7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NU Data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153400" cy="4648200"/>
          </a:xfrm>
        </p:spPr>
        <p:txBody>
          <a:bodyPr/>
          <a:lstStyle/>
          <a:p>
            <a:pPr marL="0" indent="0">
              <a:buNone/>
            </a:pPr>
            <a:r>
              <a:rPr lang="en-US" sz="2600" b="1" dirty="0" smtClean="0">
                <a:latin typeface="+mj-lt"/>
              </a:rPr>
              <a:t>Scatter-Plot Data Forms</a:t>
            </a:r>
          </a:p>
          <a:p>
            <a:r>
              <a:rPr lang="en-US" sz="2500" dirty="0" smtClean="0">
                <a:latin typeface="+mj-lt"/>
              </a:rPr>
              <a:t>Used to track when, where and how often behaviors occur in a variety of contexts and settings</a:t>
            </a:r>
            <a:endParaRPr lang="en-US" sz="2500" dirty="0">
              <a:latin typeface="+mj-lt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67000"/>
            <a:ext cx="6781800" cy="3847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52600" y="3276600"/>
            <a:ext cx="8382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JC</a:t>
            </a:r>
            <a:endParaRPr lang="en-US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5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153400" cy="1295400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/>
              <a:t>Essential Characteristics of Measures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Simplicity</a:t>
            </a:r>
          </a:p>
          <a:p>
            <a:r>
              <a:rPr lang="en-US" sz="3200" dirty="0">
                <a:solidFill>
                  <a:schemeClr val="tx2"/>
                </a:solidFill>
                <a:latin typeface="+mj-lt"/>
              </a:rPr>
              <a:t>Measures </a:t>
            </a:r>
            <a:r>
              <a:rPr lang="en-US" sz="3200" dirty="0" smtClean="0">
                <a:solidFill>
                  <a:schemeClr val="tx2"/>
                </a:solidFill>
                <a:latin typeface="+mj-lt"/>
              </a:rPr>
              <a:t>should be 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uncomplicated so that the data analysis responsibilities fit seamlessly into a school day</a:t>
            </a:r>
          </a:p>
          <a:p>
            <a:pPr marL="0" indent="0">
              <a:buNone/>
            </a:pPr>
            <a:endParaRPr lang="en-US" sz="3200" b="1" dirty="0" smtClean="0">
              <a:latin typeface="+mj-lt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457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NU Data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8229600" cy="4495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latin typeface="+mj-lt"/>
              </a:rPr>
              <a:t>Daily Progress Reports</a:t>
            </a:r>
          </a:p>
          <a:p>
            <a:r>
              <a:rPr lang="en-US" sz="2600" dirty="0">
                <a:latin typeface="+mj-lt"/>
              </a:rPr>
              <a:t>T</a:t>
            </a:r>
            <a:r>
              <a:rPr lang="en-US" sz="2600" dirty="0" smtClean="0">
                <a:latin typeface="+mj-lt"/>
              </a:rPr>
              <a:t>rack </a:t>
            </a:r>
            <a:r>
              <a:rPr lang="en-US" sz="2600" dirty="0">
                <a:latin typeface="+mj-lt"/>
              </a:rPr>
              <a:t>disruptive behaviors </a:t>
            </a:r>
            <a:r>
              <a:rPr lang="en-US" sz="2600" dirty="0" smtClean="0">
                <a:latin typeface="+mj-lt"/>
              </a:rPr>
              <a:t>using goal </a:t>
            </a:r>
            <a:r>
              <a:rPr lang="en-US" sz="2600" dirty="0">
                <a:latin typeface="+mj-lt"/>
              </a:rPr>
              <a:t>sheets that students carry with them to </a:t>
            </a:r>
            <a:r>
              <a:rPr lang="en-US" sz="2600" dirty="0" smtClean="0">
                <a:latin typeface="+mj-lt"/>
              </a:rPr>
              <a:t>collect each teachers</a:t>
            </a:r>
            <a:r>
              <a:rPr lang="en-US" sz="2600" dirty="0">
                <a:latin typeface="+mj-lt"/>
              </a:rPr>
              <a:t>’ ratings of and comments about the appropriateness of their classroom </a:t>
            </a:r>
            <a:r>
              <a:rPr lang="en-US" sz="2600" dirty="0" smtClean="0">
                <a:latin typeface="+mj-lt"/>
              </a:rPr>
              <a:t>behavior</a:t>
            </a:r>
            <a:endParaRPr lang="en-US" sz="500" dirty="0" smtClean="0">
              <a:latin typeface="+mj-lt"/>
            </a:endParaRPr>
          </a:p>
          <a:p>
            <a:pPr marL="0" indent="0">
              <a:buNone/>
            </a:pPr>
            <a:r>
              <a:rPr lang="en-US" sz="1200" b="1" dirty="0" smtClean="0"/>
              <a:t>0</a:t>
            </a:r>
            <a:r>
              <a:rPr lang="en-US" sz="1200" dirty="0" smtClean="0"/>
              <a:t>=No    </a:t>
            </a:r>
            <a:r>
              <a:rPr lang="en-US" sz="1200" b="1" dirty="0"/>
              <a:t>1</a:t>
            </a:r>
            <a:r>
              <a:rPr lang="en-US" sz="1200" dirty="0"/>
              <a:t>= Partly     </a:t>
            </a:r>
            <a:r>
              <a:rPr lang="en-US" sz="1200" b="1" dirty="0"/>
              <a:t>2</a:t>
            </a:r>
            <a:r>
              <a:rPr lang="en-US" sz="1200" dirty="0"/>
              <a:t>= Yes </a:t>
            </a:r>
            <a:endParaRPr lang="en-US" sz="1200" dirty="0" smtClean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200" b="1" dirty="0"/>
              <a:t>Daily Progress Report Score:   ___</a:t>
            </a:r>
            <a:r>
              <a:rPr lang="en-US" sz="1200" b="1" u="sng" dirty="0"/>
              <a:t>13</a:t>
            </a:r>
            <a:r>
              <a:rPr lang="en-US" sz="1200" b="1" dirty="0"/>
              <a:t>___ </a:t>
            </a:r>
            <a:r>
              <a:rPr lang="en-US" sz="1200" dirty="0"/>
              <a:t>(Total Points Earned) </a:t>
            </a:r>
            <a:r>
              <a:rPr lang="en-US" sz="1200" b="1" dirty="0"/>
              <a:t>/</a:t>
            </a:r>
            <a:r>
              <a:rPr lang="en-US" sz="1200" dirty="0"/>
              <a:t> ___</a:t>
            </a:r>
            <a:r>
              <a:rPr lang="en-US" sz="1200" b="1" u="sng" dirty="0"/>
              <a:t>24</a:t>
            </a:r>
            <a:r>
              <a:rPr lang="en-US" sz="1200" dirty="0"/>
              <a:t>___ (Total Points Possible) = ____</a:t>
            </a:r>
            <a:r>
              <a:rPr lang="en-US" sz="1200" b="1" u="sng" dirty="0"/>
              <a:t>54</a:t>
            </a:r>
            <a:r>
              <a:rPr lang="en-US" sz="1200" dirty="0"/>
              <a:t>___ %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929239"/>
              </p:ext>
            </p:extLst>
          </p:nvPr>
        </p:nvGraphicFramePr>
        <p:xfrm>
          <a:off x="762000" y="4038600"/>
          <a:ext cx="7315201" cy="1676398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904571"/>
                <a:gridCol w="735105"/>
                <a:gridCol w="735105"/>
                <a:gridCol w="735105"/>
                <a:gridCol w="735105"/>
                <a:gridCol w="735105"/>
                <a:gridCol w="735105"/>
              </a:tblGrid>
              <a:tr h="2061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Daily Subjects</a:t>
                      </a:r>
                      <a:endParaRPr lang="en-US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76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GOALS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Reading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Math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Social Studies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Grammar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Science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Spelling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</a:tr>
              <a:tr h="2511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 Talks respectfully to teachers/staff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</a:tr>
              <a:tr h="4876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Raises hand when has something to say/share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</a:tr>
              <a:tr h="2438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Total Points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232" marR="58232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457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8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1534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/>
              <a:t>Essential Characteristics of Measures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Graphability </a:t>
            </a:r>
          </a:p>
          <a:p>
            <a:r>
              <a:rPr lang="en-US" sz="3200" dirty="0">
                <a:solidFill>
                  <a:schemeClr val="tx2"/>
                </a:solidFill>
                <a:latin typeface="+mj-lt"/>
              </a:rPr>
              <a:t>Measures should be easily </a:t>
            </a:r>
            <a:r>
              <a:rPr lang="en-US" sz="3200" dirty="0" smtClean="0">
                <a:solidFill>
                  <a:schemeClr val="tx2"/>
                </a:solidFill>
                <a:latin typeface="+mj-lt"/>
              </a:rPr>
              <a:t>transposed 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into </a:t>
            </a:r>
            <a:r>
              <a:rPr lang="en-US" sz="3200" dirty="0" smtClean="0">
                <a:solidFill>
                  <a:schemeClr val="tx2"/>
                </a:solidFill>
                <a:latin typeface="+mj-lt"/>
              </a:rPr>
              <a:t>meaningful graphs 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so that </a:t>
            </a:r>
            <a:r>
              <a:rPr lang="en-US" sz="3200" dirty="0" smtClean="0">
                <a:solidFill>
                  <a:schemeClr val="tx2"/>
                </a:solidFill>
                <a:latin typeface="+mj-lt"/>
              </a:rPr>
              <a:t>teachers, parents, 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and students can quickly understand, </a:t>
            </a:r>
            <a:r>
              <a:rPr lang="en-US" sz="3200" dirty="0" smtClean="0">
                <a:solidFill>
                  <a:schemeClr val="tx2"/>
                </a:solidFill>
                <a:latin typeface="+mj-lt"/>
              </a:rPr>
              <a:t>visualize, 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and plan from the data</a:t>
            </a:r>
          </a:p>
          <a:p>
            <a:endParaRPr lang="en-US" sz="3200" b="1" dirty="0" smtClean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0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TC103457510[[fn=Savon]]</Template>
  <TotalTime>1683</TotalTime>
  <Words>947</Words>
  <Application>Microsoft Office PowerPoint</Application>
  <PresentationFormat>On-screen Show (4:3)</PresentationFormat>
  <Paragraphs>188</Paragraphs>
  <Slides>23</Slides>
  <Notes>3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Savon</vt:lpstr>
      <vt:lpstr>PowerPoint Presentation</vt:lpstr>
      <vt:lpstr> The NU Data Project will identify, develop, and refine measures that allow you to collect relevant data that answer important questions about your students’ progress. </vt:lpstr>
      <vt:lpstr>  There are Eight Essential Characteristics  that define a good measure:    1. Brevity   2. Simplicity   3. Graphability   4. Believability   5. Accuracy   6. Repeatability   7. Sensitivity   8. Reliability    </vt:lpstr>
      <vt:lpstr>The NU Data Project has identified 10 Measures that  possess all the essential characteristics of a good measure:    Screening Measures:    1.Teacher Participation Report  Progress Monitoring Measures:   2. Daily Progress Report   3. Behavior Diary   4. Goal Attainment Scale   5.  Self-Graphing Data Form   6. Scatter-Plot Data Form   7. Curriculum-Based Measurements (CBM’s/AimsWeb)   8. ClassMaps Survey   9. STEPS Measure 10. Check and Connect Monitoring Sheet   </vt:lpstr>
      <vt:lpstr> Essential Characteristics of Measures</vt:lpstr>
      <vt:lpstr>NU Data Measures</vt:lpstr>
      <vt:lpstr> Essential Characteristics of Measures</vt:lpstr>
      <vt:lpstr> NU Data Measures</vt:lpstr>
      <vt:lpstr> Essential Characteristics of Measures</vt:lpstr>
      <vt:lpstr>NU Data Measures</vt:lpstr>
      <vt:lpstr> Essential Characteristics of Measures</vt:lpstr>
      <vt:lpstr>NU Data Measures </vt:lpstr>
      <vt:lpstr> Essential Characteristics of Measures</vt:lpstr>
      <vt:lpstr>NU Data Measures</vt:lpstr>
      <vt:lpstr> Essential Characteristics of Measures</vt:lpstr>
      <vt:lpstr>NU Data Measures</vt:lpstr>
      <vt:lpstr> Essential Characteristics of Measures</vt:lpstr>
      <vt:lpstr>NU Data Measures</vt:lpstr>
      <vt:lpstr> NU Data Measures</vt:lpstr>
      <vt:lpstr> Essential Characteristics of Measures</vt:lpstr>
      <vt:lpstr>NU Data Measures</vt:lpstr>
      <vt:lpstr>The NU Data Project has identified 11 Measures that  possess all the essential characteristics of a good measure:    Screening Measures:    1.Teacher Participation Report  Progress Monitoring Measures:   2. Daily Progress Report   3. Behavior Diary   4. Goal Attainment Scale   5.  Self-Graphing Data Form   6. Scatter-Plot Data Form   7. Curriculum-Based Measurements (CBM’s/AimsWeb)   8. ClassMaps Survey   9. STEPS Measure 10. Check and Connect Monitoring Sheet   </vt:lpstr>
      <vt:lpstr>Questions to Consider When  Planning Data Collection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2nd p</dc:title>
  <dc:creator>Beth Doll</dc:creator>
  <cp:lastModifiedBy>Catelyn</cp:lastModifiedBy>
  <cp:revision>86</cp:revision>
  <cp:lastPrinted>2012-10-16T18:04:11Z</cp:lastPrinted>
  <dcterms:created xsi:type="dcterms:W3CDTF">2011-10-09T22:49:31Z</dcterms:created>
  <dcterms:modified xsi:type="dcterms:W3CDTF">2014-11-18T14:56:25Z</dcterms:modified>
</cp:coreProperties>
</file>